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10" r:id="rId1"/>
  </p:sldMasterIdLst>
  <p:notesMasterIdLst>
    <p:notesMasterId r:id="rId79"/>
  </p:notesMasterIdLst>
  <p:sldIdLst>
    <p:sldId id="274" r:id="rId2"/>
    <p:sldId id="460" r:id="rId3"/>
    <p:sldId id="480" r:id="rId4"/>
    <p:sldId id="481" r:id="rId5"/>
    <p:sldId id="482" r:id="rId6"/>
    <p:sldId id="483" r:id="rId7"/>
    <p:sldId id="484" r:id="rId8"/>
    <p:sldId id="485" r:id="rId9"/>
    <p:sldId id="486" r:id="rId10"/>
    <p:sldId id="487" r:id="rId11"/>
    <p:sldId id="488" r:id="rId12"/>
    <p:sldId id="489" r:id="rId13"/>
    <p:sldId id="490" r:id="rId14"/>
    <p:sldId id="491" r:id="rId15"/>
    <p:sldId id="492" r:id="rId16"/>
    <p:sldId id="493" r:id="rId17"/>
    <p:sldId id="494" r:id="rId18"/>
    <p:sldId id="495" r:id="rId19"/>
    <p:sldId id="496" r:id="rId20"/>
    <p:sldId id="497" r:id="rId21"/>
    <p:sldId id="498" r:id="rId22"/>
    <p:sldId id="499" r:id="rId23"/>
    <p:sldId id="500" r:id="rId24"/>
    <p:sldId id="501" r:id="rId25"/>
    <p:sldId id="502" r:id="rId26"/>
    <p:sldId id="503" r:id="rId27"/>
    <p:sldId id="504" r:id="rId28"/>
    <p:sldId id="505" r:id="rId29"/>
    <p:sldId id="506" r:id="rId30"/>
    <p:sldId id="507" r:id="rId31"/>
    <p:sldId id="511" r:id="rId32"/>
    <p:sldId id="512" r:id="rId33"/>
    <p:sldId id="515" r:id="rId34"/>
    <p:sldId id="516" r:id="rId35"/>
    <p:sldId id="517" r:id="rId36"/>
    <p:sldId id="518" r:id="rId37"/>
    <p:sldId id="519" r:id="rId38"/>
    <p:sldId id="520" r:id="rId39"/>
    <p:sldId id="521" r:id="rId40"/>
    <p:sldId id="522" r:id="rId41"/>
    <p:sldId id="523" r:id="rId42"/>
    <p:sldId id="524" r:id="rId43"/>
    <p:sldId id="525" r:id="rId44"/>
    <p:sldId id="526" r:id="rId45"/>
    <p:sldId id="527" r:id="rId46"/>
    <p:sldId id="528" r:id="rId47"/>
    <p:sldId id="547" r:id="rId48"/>
    <p:sldId id="548" r:id="rId49"/>
    <p:sldId id="549" r:id="rId50"/>
    <p:sldId id="550" r:id="rId51"/>
    <p:sldId id="551" r:id="rId52"/>
    <p:sldId id="556" r:id="rId53"/>
    <p:sldId id="555" r:id="rId54"/>
    <p:sldId id="558" r:id="rId55"/>
    <p:sldId id="559" r:id="rId56"/>
    <p:sldId id="530" r:id="rId57"/>
    <p:sldId id="531" r:id="rId58"/>
    <p:sldId id="532" r:id="rId59"/>
    <p:sldId id="533" r:id="rId60"/>
    <p:sldId id="534" r:id="rId61"/>
    <p:sldId id="535" r:id="rId62"/>
    <p:sldId id="536" r:id="rId63"/>
    <p:sldId id="537" r:id="rId64"/>
    <p:sldId id="538" r:id="rId65"/>
    <p:sldId id="539" r:id="rId66"/>
    <p:sldId id="540" r:id="rId67"/>
    <p:sldId id="544" r:id="rId68"/>
    <p:sldId id="560" r:id="rId69"/>
    <p:sldId id="561" r:id="rId70"/>
    <p:sldId id="562" r:id="rId71"/>
    <p:sldId id="563" r:id="rId72"/>
    <p:sldId id="564" r:id="rId73"/>
    <p:sldId id="569" r:id="rId74"/>
    <p:sldId id="570" r:id="rId75"/>
    <p:sldId id="567" r:id="rId76"/>
    <p:sldId id="568" r:id="rId77"/>
    <p:sldId id="303"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4370" autoAdjust="0"/>
  </p:normalViewPr>
  <p:slideViewPr>
    <p:cSldViewPr>
      <p:cViewPr varScale="1">
        <p:scale>
          <a:sx n="61" d="100"/>
          <a:sy n="61" d="100"/>
        </p:scale>
        <p:origin x="-1626" y="-84"/>
      </p:cViewPr>
      <p:guideLst>
        <p:guide orient="horz" pos="2160"/>
        <p:guide pos="2880"/>
      </p:guideLst>
    </p:cSldViewPr>
  </p:slideViewPr>
  <p:outlineViewPr>
    <p:cViewPr>
      <p:scale>
        <a:sx n="33" d="100"/>
        <a:sy n="33" d="100"/>
      </p:scale>
      <p:origin x="0" y="33186"/>
    </p:cViewPr>
  </p:outlineViewPr>
  <p:notesTextViewPr>
    <p:cViewPr>
      <p:scale>
        <a:sx n="100" d="100"/>
        <a:sy n="100" d="100"/>
      </p:scale>
      <p:origin x="0" y="0"/>
    </p:cViewPr>
  </p:notesTextViewPr>
  <p:sorterViewPr>
    <p:cViewPr>
      <p:scale>
        <a:sx n="100" d="100"/>
        <a:sy n="100" d="100"/>
      </p:scale>
      <p:origin x="0" y="1947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8EC833-639E-4D48-8867-84BCB242EF44}" type="datetimeFigureOut">
              <a:rPr lang="en-US" smtClean="0"/>
              <a:pPr/>
              <a:t>10/6/2012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5733E-4464-4D1D-BA26-E4A5E58FDA11}" type="slidenum">
              <a:rPr lang="en-US" smtClean="0"/>
              <a:pPr/>
              <a:t>‹#›</a:t>
            </a:fld>
            <a:endParaRPr lang="en-US" dirty="0"/>
          </a:p>
        </p:txBody>
      </p:sp>
    </p:spTree>
    <p:extLst>
      <p:ext uri="{BB962C8B-B14F-4D97-AF65-F5344CB8AC3E}">
        <p14:creationId xmlns:p14="http://schemas.microsoft.com/office/powerpoint/2010/main" xmlns="" val="3643747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75733E-4464-4D1D-BA26-E4A5E58FDA11}" type="slidenum">
              <a:rPr lang="en-US" smtClean="0"/>
              <a:pPr/>
              <a:t>5</a:t>
            </a:fld>
            <a:endParaRPr lang="en-US" dirty="0"/>
          </a:p>
        </p:txBody>
      </p:sp>
    </p:spTree>
    <p:extLst>
      <p:ext uri="{BB962C8B-B14F-4D97-AF65-F5344CB8AC3E}">
        <p14:creationId xmlns:p14="http://schemas.microsoft.com/office/powerpoint/2010/main" xmlns="" val="3541833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Resist </a:t>
            </a:r>
            <a:r>
              <a:rPr lang="en-US" dirty="0" smtClean="0">
                <a:sym typeface="Wingdings" pitchFamily="2" charset="2"/>
              </a:rPr>
              <a:t> </a:t>
            </a:r>
            <a:r>
              <a:rPr lang="ar-EG" dirty="0" smtClean="0">
                <a:sym typeface="Wingdings" pitchFamily="2" charset="2"/>
              </a:rPr>
              <a:t>قاوم</a:t>
            </a:r>
            <a:endParaRPr lang="en-US" dirty="0" smtClean="0"/>
          </a:p>
          <a:p>
            <a:r>
              <a:rPr lang="en-US" dirty="0" smtClean="0"/>
              <a:t>Urge </a:t>
            </a:r>
            <a:r>
              <a:rPr lang="en-US" dirty="0" smtClean="0">
                <a:sym typeface="Wingdings" pitchFamily="2" charset="2"/>
              </a:rPr>
              <a:t> </a:t>
            </a:r>
            <a:r>
              <a:rPr lang="ar-EG" dirty="0" smtClean="0">
                <a:sym typeface="Wingdings" pitchFamily="2" charset="2"/>
              </a:rPr>
              <a:t>رغبة ملحة</a:t>
            </a:r>
            <a:br>
              <a:rPr lang="ar-EG" dirty="0" smtClean="0">
                <a:sym typeface="Wingdings" pitchFamily="2" charset="2"/>
              </a:rPr>
            </a:br>
            <a:r>
              <a:rPr lang="en-US" dirty="0" smtClean="0">
                <a:sym typeface="Wingdings" pitchFamily="2" charset="2"/>
              </a:rPr>
              <a:t>Language  Programming</a:t>
            </a:r>
            <a:r>
              <a:rPr lang="en-US" baseline="0" dirty="0" smtClean="0">
                <a:sym typeface="Wingdings" pitchFamily="2" charset="2"/>
              </a:rPr>
              <a:t> language</a:t>
            </a:r>
            <a:endParaRPr lang="en-US" dirty="0"/>
          </a:p>
        </p:txBody>
      </p:sp>
      <p:sp>
        <p:nvSpPr>
          <p:cNvPr id="4" name="Slide Number Placeholder 3"/>
          <p:cNvSpPr>
            <a:spLocks noGrp="1"/>
          </p:cNvSpPr>
          <p:nvPr>
            <p:ph type="sldNum" sz="quarter" idx="10"/>
          </p:nvPr>
        </p:nvSpPr>
        <p:spPr/>
        <p:txBody>
          <a:bodyPr/>
          <a:lstStyle/>
          <a:p>
            <a:fld id="{BD75733E-4464-4D1D-BA26-E4A5E58FDA11}" type="slidenum">
              <a:rPr lang="en-US" smtClean="0"/>
              <a:pPr/>
              <a:t>62</a:t>
            </a:fld>
            <a:endParaRPr lang="en-US" dirty="0"/>
          </a:p>
        </p:txBody>
      </p:sp>
    </p:spTree>
    <p:extLst>
      <p:ext uri="{BB962C8B-B14F-4D97-AF65-F5344CB8AC3E}">
        <p14:creationId xmlns:p14="http://schemas.microsoft.com/office/powerpoint/2010/main" xmlns="" val="3141329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57781D8-1796-4E8B-841E-8A13A6EB069D}" type="datetime1">
              <a:rPr lang="en-US" smtClean="0"/>
              <a:pPr/>
              <a:t>10/6/2012</a:t>
            </a:fld>
            <a:endParaRPr lang="en-US" dirty="0"/>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D6776-7FBD-4022-91D3-9F5842349533}" type="datetime1">
              <a:rPr lang="en-US" smtClean="0"/>
              <a:pPr/>
              <a:t>10/6/2012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FCA52-D381-4E86-AA2B-4E2A2482D27C}" type="datetime1">
              <a:rPr lang="en-US" smtClean="0"/>
              <a:pPr/>
              <a:t>10/6/2012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61B0B2D-D37A-4F9F-9F69-6B944077576E}" type="slidenum">
              <a:rPr lang="en-US"/>
              <a:pPr/>
              <a:t>‹#›</a:t>
            </a:fld>
            <a:endParaRPr lang="en-US"/>
          </a:p>
        </p:txBody>
      </p:sp>
    </p:spTree>
    <p:extLst>
      <p:ext uri="{BB962C8B-B14F-4D97-AF65-F5344CB8AC3E}">
        <p14:creationId xmlns:p14="http://schemas.microsoft.com/office/powerpoint/2010/main" xmlns="" val="390443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E710168-A664-4A7B-953D-DE0FC7E14654}" type="datetime1">
              <a:rPr lang="en-US" smtClean="0"/>
              <a:pPr/>
              <a:t>10/6/2012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207E6A-8FF9-40F3-9F51-AF74932D9872}" type="datetime1">
              <a:rPr lang="en-US" smtClean="0"/>
              <a:pPr/>
              <a:t>10/6/2012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B6F11F25-AA8B-4D3D-8EE8-BBE9DD3529F7}" type="datetime1">
              <a:rPr lang="en-US" smtClean="0"/>
              <a:pPr/>
              <a:t>10/6/2012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E802049-A706-4FAC-BB06-3BBBC4D67CF2}" type="datetime1">
              <a:rPr lang="en-US" smtClean="0"/>
              <a:pPr/>
              <a:t>10/6/2012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BE89B2-8B6B-424C-91E5-FC9EAF072079}" type="datetime1">
              <a:rPr lang="en-US" smtClean="0"/>
              <a:pPr/>
              <a:t>10/6/2012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CD15F-9E59-47E3-A950-EEE6BB0F83EC}" type="datetime1">
              <a:rPr lang="en-US" smtClean="0"/>
              <a:pPr/>
              <a:t>10/6/2012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57F98-E8FA-48B5-AE40-CB77C9C7EB86}" type="datetime1">
              <a:rPr lang="en-US" smtClean="0"/>
              <a:pPr/>
              <a:t>10/6/2012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5FF74-2311-4744-A4C7-0F27315F9273}" type="datetime1">
              <a:rPr lang="en-US" smtClean="0"/>
              <a:pPr/>
              <a:t>10/6/2012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435BC30-0D3B-4687-97DD-3F6243CE5BDA}" type="datetime1">
              <a:rPr lang="en-US" smtClean="0"/>
              <a:pPr/>
              <a:t>10/6/2012</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228600" y="5410200"/>
            <a:ext cx="8763000" cy="1066800"/>
          </a:xfrm>
          <a:prstGeom prst="rect">
            <a:avLst/>
          </a:prstGeom>
        </p:spPr>
        <p:txBody>
          <a:bodyPr vert="horz" lIns="118872" tIns="0" rIns="45720" bIns="0" rtlCol="0" anchor="b">
            <a:normAutofit/>
          </a:bodyPr>
          <a:lstStyle/>
          <a:p>
            <a:pPr marL="0" marR="0" lvl="0" indent="0"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b="1" i="0" u="none" strike="noStrike" kern="1200" cap="none" spc="0" normalizeH="0" baseline="0" noProof="0" dirty="0" smtClean="0">
                <a:ln>
                  <a:noFill/>
                </a:ln>
                <a:effectLst/>
                <a:uLnTx/>
                <a:uFillTx/>
                <a:latin typeface="Times New Roman" pitchFamily="18" charset="0"/>
                <a:ea typeface="+mn-ea"/>
                <a:cs typeface="Times New Roman" pitchFamily="18" charset="0"/>
              </a:rPr>
              <a:t>Introduction to Computers Lab	</a:t>
            </a:r>
            <a:r>
              <a:rPr kumimoji="0" lang="en-US" b="1" i="0" u="none" strike="noStrike" kern="1200" cap="none" spc="0" normalizeH="0" noProof="0" dirty="0" smtClean="0">
                <a:ln>
                  <a:noFill/>
                </a:ln>
                <a:effectLst/>
                <a:uLnTx/>
                <a:uFillTx/>
                <a:latin typeface="Times New Roman" pitchFamily="18" charset="0"/>
                <a:ea typeface="+mn-ea"/>
                <a:cs typeface="Times New Roman" pitchFamily="18" charset="0"/>
              </a:rPr>
              <a:t>           </a:t>
            </a:r>
            <a:r>
              <a:rPr kumimoji="0" lang="en-US" b="1" i="0" u="none" strike="noStrike" kern="1200" cap="none" spc="0" normalizeH="0" baseline="0" noProof="0" dirty="0" smtClean="0">
                <a:ln>
                  <a:noFill/>
                </a:ln>
                <a:effectLst/>
                <a:uLnTx/>
                <a:uFillTx/>
                <a:latin typeface="Times New Roman" pitchFamily="18" charset="0"/>
                <a:ea typeface="+mn-ea"/>
                <a:cs typeface="Times New Roman" pitchFamily="18" charset="0"/>
              </a:rPr>
              <a:t>First Year			2011 - 2012</a:t>
            </a:r>
            <a:endParaRPr kumimoji="0" lang="en-US" b="1"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4" name="Title 1"/>
          <p:cNvSpPr txBox="1">
            <a:spLocks/>
          </p:cNvSpPr>
          <p:nvPr/>
        </p:nvSpPr>
        <p:spPr>
          <a:xfrm>
            <a:off x="457200" y="2514600"/>
            <a:ext cx="8077200" cy="3048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700" b="1" i="0" u="none" strike="noStrike" kern="1200" cap="none" spc="0" normalizeH="0" noProof="0" dirty="0" smtClean="0">
                <a:ln>
                  <a:noFill/>
                </a:ln>
                <a:solidFill>
                  <a:schemeClr val="accent1">
                    <a:satMod val="150000"/>
                  </a:schemeClr>
                </a:solidFill>
                <a:effectLst/>
                <a:uLnTx/>
                <a:uFillTx/>
                <a:latin typeface="Times New Roman" pitchFamily="18" charset="0"/>
                <a:ea typeface="+mj-ea"/>
                <a:cs typeface="Times New Roman" pitchFamily="18" charset="0"/>
              </a:rPr>
              <a:t>Introduction to Computers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700" b="1" dirty="0" smtClean="0">
                <a:solidFill>
                  <a:schemeClr val="accent1">
                    <a:satMod val="150000"/>
                  </a:schemeClr>
                </a:solidFill>
                <a:latin typeface="Times New Roman" pitchFamily="18" charset="0"/>
                <a:ea typeface="+mj-ea"/>
                <a:cs typeface="Times New Roman" pitchFamily="18" charset="0"/>
              </a:rPr>
              <a:t>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7063" y="1700213"/>
            <a:ext cx="4384675" cy="348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7" name="Text Box 7"/>
          <p:cNvSpPr txBox="1">
            <a:spLocks noChangeArrowheads="1"/>
          </p:cNvSpPr>
          <p:nvPr/>
        </p:nvSpPr>
        <p:spPr bwMode="auto">
          <a:xfrm>
            <a:off x="1854200" y="2133600"/>
            <a:ext cx="9906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200" b="1"/>
              <a:t>How much do you get paid per hour?</a:t>
            </a:r>
            <a:endParaRPr lang="en-US" sz="1200"/>
          </a:p>
        </p:txBody>
      </p:sp>
      <p:sp>
        <p:nvSpPr>
          <p:cNvPr id="10277" name="Text Box 37"/>
          <p:cNvSpPr txBox="1">
            <a:spLocks noChangeArrowheads="1"/>
          </p:cNvSpPr>
          <p:nvPr/>
        </p:nvSpPr>
        <p:spPr bwMode="auto">
          <a:xfrm>
            <a:off x="342900" y="4924425"/>
            <a:ext cx="41529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u="sng" dirty="0"/>
              <a:t>Variable Contents:</a:t>
            </a:r>
            <a:r>
              <a:rPr lang="en-US" dirty="0"/>
              <a:t/>
            </a:r>
            <a:br>
              <a:rPr lang="en-US" dirty="0"/>
            </a:br>
            <a:r>
              <a:rPr lang="en-US" dirty="0"/>
              <a:t>	Hours: 40</a:t>
            </a:r>
            <a:br>
              <a:rPr lang="en-US" dirty="0"/>
            </a:br>
            <a:r>
              <a:rPr lang="en-US" dirty="0"/>
              <a:t>	Pay Rate: ?</a:t>
            </a:r>
            <a:br>
              <a:rPr lang="en-US" dirty="0"/>
            </a:br>
            <a:r>
              <a:rPr lang="en-US" dirty="0"/>
              <a:t>	Gross Pay: ?</a:t>
            </a:r>
          </a:p>
        </p:txBody>
      </p:sp>
      <p:sp>
        <p:nvSpPr>
          <p:cNvPr id="10280" name="Text Box 40"/>
          <p:cNvSpPr txBox="1">
            <a:spLocks noChangeArrowheads="1"/>
          </p:cNvSpPr>
          <p:nvPr/>
        </p:nvSpPr>
        <p:spPr bwMode="auto">
          <a:xfrm>
            <a:off x="4914900" y="2844800"/>
            <a:ext cx="10795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Output Operation</a:t>
            </a:r>
            <a:endParaRPr lang="en-US" sz="1400"/>
          </a:p>
        </p:txBody>
      </p:sp>
      <p:sp>
        <p:nvSpPr>
          <p:cNvPr id="10281" name="Line 41"/>
          <p:cNvSpPr>
            <a:spLocks noChangeShapeType="1"/>
          </p:cNvSpPr>
          <p:nvPr/>
        </p:nvSpPr>
        <p:spPr bwMode="auto">
          <a:xfrm flipV="1">
            <a:off x="5626100" y="2997200"/>
            <a:ext cx="546100" cy="12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 name="Rectangle 2"/>
          <p:cNvSpPr>
            <a:spLocks noGrp="1" noChangeArrowheads="1"/>
          </p:cNvSpPr>
          <p:nvPr>
            <p:ph type="title"/>
          </p:nvPr>
        </p:nvSpPr>
        <p:spPr>
          <a:xfrm>
            <a:off x="76200" y="152400"/>
            <a:ext cx="5867400" cy="1447800"/>
          </a:xfrm>
        </p:spPr>
        <p:txBody>
          <a:bodyPr>
            <a:noAutofit/>
          </a:bodyPr>
          <a:lstStyle/>
          <a:p>
            <a:r>
              <a:rPr lang="en-US" sz="4800" dirty="0"/>
              <a:t>Stepping Through the Flowchart</a:t>
            </a:r>
          </a:p>
        </p:txBody>
      </p:sp>
      <p:grpSp>
        <p:nvGrpSpPr>
          <p:cNvPr id="37" name="Group 8"/>
          <p:cNvGrpSpPr>
            <a:grpSpLocks/>
          </p:cNvGrpSpPr>
          <p:nvPr/>
        </p:nvGrpSpPr>
        <p:grpSpPr bwMode="auto">
          <a:xfrm>
            <a:off x="6362700" y="457200"/>
            <a:ext cx="1066800" cy="304800"/>
            <a:chOff x="3552" y="1200"/>
            <a:chExt cx="672" cy="192"/>
          </a:xfrm>
        </p:grpSpPr>
        <p:sp>
          <p:nvSpPr>
            <p:cNvPr id="38"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40" name="Group 11"/>
          <p:cNvGrpSpPr>
            <a:grpSpLocks/>
          </p:cNvGrpSpPr>
          <p:nvPr/>
        </p:nvGrpSpPr>
        <p:grpSpPr bwMode="auto">
          <a:xfrm>
            <a:off x="6096000" y="946150"/>
            <a:ext cx="1600200" cy="765175"/>
            <a:chOff x="3408" y="1632"/>
            <a:chExt cx="912" cy="482"/>
          </a:xfrm>
        </p:grpSpPr>
        <p:sp>
          <p:nvSpPr>
            <p:cNvPr id="41"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44" name="Group 14"/>
          <p:cNvGrpSpPr>
            <a:grpSpLocks/>
          </p:cNvGrpSpPr>
          <p:nvPr/>
        </p:nvGrpSpPr>
        <p:grpSpPr bwMode="auto">
          <a:xfrm>
            <a:off x="6172200" y="1897063"/>
            <a:ext cx="1447800" cy="533400"/>
            <a:chOff x="3456" y="2304"/>
            <a:chExt cx="912" cy="336"/>
          </a:xfrm>
        </p:grpSpPr>
        <p:sp>
          <p:nvSpPr>
            <p:cNvPr id="45"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6"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47" name="Group 17"/>
          <p:cNvGrpSpPr>
            <a:grpSpLocks/>
          </p:cNvGrpSpPr>
          <p:nvPr/>
        </p:nvGrpSpPr>
        <p:grpSpPr bwMode="auto">
          <a:xfrm>
            <a:off x="6019800" y="2614613"/>
            <a:ext cx="1600200" cy="765175"/>
            <a:chOff x="3408" y="1632"/>
            <a:chExt cx="912" cy="482"/>
          </a:xfrm>
        </p:grpSpPr>
        <p:sp>
          <p:nvSpPr>
            <p:cNvPr id="48"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50" name="Group 20"/>
          <p:cNvGrpSpPr>
            <a:grpSpLocks/>
          </p:cNvGrpSpPr>
          <p:nvPr/>
        </p:nvGrpSpPr>
        <p:grpSpPr bwMode="auto">
          <a:xfrm>
            <a:off x="6172200" y="3565525"/>
            <a:ext cx="1447800" cy="533400"/>
            <a:chOff x="3456" y="2304"/>
            <a:chExt cx="912" cy="336"/>
          </a:xfrm>
        </p:grpSpPr>
        <p:sp>
          <p:nvSpPr>
            <p:cNvPr id="51"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53"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54" name="Group 24"/>
          <p:cNvGrpSpPr>
            <a:grpSpLocks/>
          </p:cNvGrpSpPr>
          <p:nvPr/>
        </p:nvGrpSpPr>
        <p:grpSpPr bwMode="auto">
          <a:xfrm>
            <a:off x="6172200" y="5300663"/>
            <a:ext cx="1447800" cy="533400"/>
            <a:chOff x="3792" y="3360"/>
            <a:chExt cx="912" cy="336"/>
          </a:xfrm>
        </p:grpSpPr>
        <p:sp>
          <p:nvSpPr>
            <p:cNvPr id="55"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6"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57" name="Group 27"/>
          <p:cNvGrpSpPr>
            <a:grpSpLocks/>
          </p:cNvGrpSpPr>
          <p:nvPr/>
        </p:nvGrpSpPr>
        <p:grpSpPr bwMode="auto">
          <a:xfrm>
            <a:off x="6362700" y="6019800"/>
            <a:ext cx="1066800" cy="304800"/>
            <a:chOff x="3552" y="1200"/>
            <a:chExt cx="672" cy="192"/>
          </a:xfrm>
        </p:grpSpPr>
        <p:sp>
          <p:nvSpPr>
            <p:cNvPr id="58"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9"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60"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2"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3"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4"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5"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6"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618514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7063" y="1700213"/>
            <a:ext cx="4384675" cy="348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271" name="Text Box 7"/>
          <p:cNvSpPr txBox="1">
            <a:spLocks noChangeArrowheads="1"/>
          </p:cNvSpPr>
          <p:nvPr/>
        </p:nvSpPr>
        <p:spPr bwMode="auto">
          <a:xfrm>
            <a:off x="1854200" y="2133600"/>
            <a:ext cx="9906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200" b="1" dirty="0"/>
              <a:t>How much do you get paid per hour? 20</a:t>
            </a:r>
            <a:endParaRPr lang="en-US" sz="1200" dirty="0"/>
          </a:p>
        </p:txBody>
      </p:sp>
      <p:sp>
        <p:nvSpPr>
          <p:cNvPr id="11301" name="Text Box 37"/>
          <p:cNvSpPr txBox="1">
            <a:spLocks noChangeArrowheads="1"/>
          </p:cNvSpPr>
          <p:nvPr/>
        </p:nvSpPr>
        <p:spPr bwMode="auto">
          <a:xfrm>
            <a:off x="273050" y="4814887"/>
            <a:ext cx="41529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u="sng" dirty="0"/>
              <a:t>Variable Contents:</a:t>
            </a:r>
            <a:r>
              <a:rPr lang="en-US" dirty="0"/>
              <a:t/>
            </a:r>
            <a:br>
              <a:rPr lang="en-US" dirty="0"/>
            </a:br>
            <a:r>
              <a:rPr lang="en-US" dirty="0"/>
              <a:t>	Hours: 40</a:t>
            </a:r>
            <a:br>
              <a:rPr lang="en-US" dirty="0"/>
            </a:br>
            <a:r>
              <a:rPr lang="en-US" dirty="0"/>
              <a:t>	Pay Rate: 20</a:t>
            </a:r>
            <a:br>
              <a:rPr lang="en-US" dirty="0"/>
            </a:br>
            <a:r>
              <a:rPr lang="en-US" dirty="0"/>
              <a:t>	Gross Pay: ?</a:t>
            </a:r>
          </a:p>
        </p:txBody>
      </p:sp>
      <p:sp>
        <p:nvSpPr>
          <p:cNvPr id="11304" name="Text Box 40"/>
          <p:cNvSpPr txBox="1">
            <a:spLocks noChangeArrowheads="1"/>
          </p:cNvSpPr>
          <p:nvPr/>
        </p:nvSpPr>
        <p:spPr bwMode="auto">
          <a:xfrm>
            <a:off x="4800600" y="3670300"/>
            <a:ext cx="1371600" cy="8463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rgbClr val="FF0000"/>
                </a:solidFill>
              </a:rPr>
              <a:t>Input Operation</a:t>
            </a:r>
          </a:p>
          <a:p>
            <a:pPr>
              <a:spcBef>
                <a:spcPct val="50000"/>
              </a:spcBef>
            </a:pPr>
            <a:r>
              <a:rPr lang="en-US" sz="1400" dirty="0">
                <a:solidFill>
                  <a:srgbClr val="FF0000"/>
                </a:solidFill>
              </a:rPr>
              <a:t>(User types 20)</a:t>
            </a:r>
            <a:endParaRPr lang="en-US" sz="1400" dirty="0"/>
          </a:p>
        </p:txBody>
      </p:sp>
      <p:sp>
        <p:nvSpPr>
          <p:cNvPr id="11305" name="Line 41"/>
          <p:cNvSpPr>
            <a:spLocks noChangeShapeType="1"/>
          </p:cNvSpPr>
          <p:nvPr/>
        </p:nvSpPr>
        <p:spPr bwMode="auto">
          <a:xfrm flipV="1">
            <a:off x="5664200" y="3797300"/>
            <a:ext cx="596900" cy="381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 name="Rectangle 2"/>
          <p:cNvSpPr>
            <a:spLocks noGrp="1" noChangeArrowheads="1"/>
          </p:cNvSpPr>
          <p:nvPr>
            <p:ph type="title"/>
          </p:nvPr>
        </p:nvSpPr>
        <p:spPr>
          <a:xfrm>
            <a:off x="76200" y="152400"/>
            <a:ext cx="5867400" cy="1447800"/>
          </a:xfrm>
        </p:spPr>
        <p:txBody>
          <a:bodyPr>
            <a:noAutofit/>
          </a:bodyPr>
          <a:lstStyle/>
          <a:p>
            <a:r>
              <a:rPr lang="en-US" sz="4800" dirty="0"/>
              <a:t>Stepping Through the Flowchart</a:t>
            </a:r>
          </a:p>
        </p:txBody>
      </p:sp>
      <p:grpSp>
        <p:nvGrpSpPr>
          <p:cNvPr id="37" name="Group 8"/>
          <p:cNvGrpSpPr>
            <a:grpSpLocks/>
          </p:cNvGrpSpPr>
          <p:nvPr/>
        </p:nvGrpSpPr>
        <p:grpSpPr bwMode="auto">
          <a:xfrm>
            <a:off x="6362700" y="457200"/>
            <a:ext cx="1066800" cy="304800"/>
            <a:chOff x="3552" y="1200"/>
            <a:chExt cx="672" cy="192"/>
          </a:xfrm>
        </p:grpSpPr>
        <p:sp>
          <p:nvSpPr>
            <p:cNvPr id="38"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40" name="Group 11"/>
          <p:cNvGrpSpPr>
            <a:grpSpLocks/>
          </p:cNvGrpSpPr>
          <p:nvPr/>
        </p:nvGrpSpPr>
        <p:grpSpPr bwMode="auto">
          <a:xfrm>
            <a:off x="6096000" y="946150"/>
            <a:ext cx="1600200" cy="765175"/>
            <a:chOff x="3408" y="1632"/>
            <a:chExt cx="912" cy="482"/>
          </a:xfrm>
        </p:grpSpPr>
        <p:sp>
          <p:nvSpPr>
            <p:cNvPr id="41"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44" name="Group 14"/>
          <p:cNvGrpSpPr>
            <a:grpSpLocks/>
          </p:cNvGrpSpPr>
          <p:nvPr/>
        </p:nvGrpSpPr>
        <p:grpSpPr bwMode="auto">
          <a:xfrm>
            <a:off x="6172200" y="1897063"/>
            <a:ext cx="1447800" cy="533400"/>
            <a:chOff x="3456" y="2304"/>
            <a:chExt cx="912" cy="336"/>
          </a:xfrm>
        </p:grpSpPr>
        <p:sp>
          <p:nvSpPr>
            <p:cNvPr id="45"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6"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47" name="Group 17"/>
          <p:cNvGrpSpPr>
            <a:grpSpLocks/>
          </p:cNvGrpSpPr>
          <p:nvPr/>
        </p:nvGrpSpPr>
        <p:grpSpPr bwMode="auto">
          <a:xfrm>
            <a:off x="6019800" y="2614613"/>
            <a:ext cx="1600200" cy="765175"/>
            <a:chOff x="3408" y="1632"/>
            <a:chExt cx="912" cy="482"/>
          </a:xfrm>
        </p:grpSpPr>
        <p:sp>
          <p:nvSpPr>
            <p:cNvPr id="48"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50" name="Group 20"/>
          <p:cNvGrpSpPr>
            <a:grpSpLocks/>
          </p:cNvGrpSpPr>
          <p:nvPr/>
        </p:nvGrpSpPr>
        <p:grpSpPr bwMode="auto">
          <a:xfrm>
            <a:off x="6172200" y="3565525"/>
            <a:ext cx="1447800" cy="533400"/>
            <a:chOff x="3456" y="2304"/>
            <a:chExt cx="912" cy="336"/>
          </a:xfrm>
        </p:grpSpPr>
        <p:sp>
          <p:nvSpPr>
            <p:cNvPr id="51"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53"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54" name="Group 24"/>
          <p:cNvGrpSpPr>
            <a:grpSpLocks/>
          </p:cNvGrpSpPr>
          <p:nvPr/>
        </p:nvGrpSpPr>
        <p:grpSpPr bwMode="auto">
          <a:xfrm>
            <a:off x="6172200" y="5300663"/>
            <a:ext cx="1447800" cy="533400"/>
            <a:chOff x="3792" y="3360"/>
            <a:chExt cx="912" cy="336"/>
          </a:xfrm>
        </p:grpSpPr>
        <p:sp>
          <p:nvSpPr>
            <p:cNvPr id="55"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6"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57" name="Group 27"/>
          <p:cNvGrpSpPr>
            <a:grpSpLocks/>
          </p:cNvGrpSpPr>
          <p:nvPr/>
        </p:nvGrpSpPr>
        <p:grpSpPr bwMode="auto">
          <a:xfrm>
            <a:off x="6362700" y="6019800"/>
            <a:ext cx="1066800" cy="304800"/>
            <a:chOff x="3552" y="1200"/>
            <a:chExt cx="672" cy="192"/>
          </a:xfrm>
        </p:grpSpPr>
        <p:sp>
          <p:nvSpPr>
            <p:cNvPr id="58"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9"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60"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2"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3"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4"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5"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6"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273447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7063" y="1700213"/>
            <a:ext cx="4384675" cy="348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295" name="Text Box 7"/>
          <p:cNvSpPr txBox="1">
            <a:spLocks noChangeArrowheads="1"/>
          </p:cNvSpPr>
          <p:nvPr/>
        </p:nvSpPr>
        <p:spPr bwMode="auto">
          <a:xfrm>
            <a:off x="1854200" y="2133600"/>
            <a:ext cx="9906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200" b="1"/>
              <a:t>How much do you get paid per hour?</a:t>
            </a:r>
            <a:endParaRPr lang="en-US" sz="1200"/>
          </a:p>
        </p:txBody>
      </p:sp>
      <p:sp>
        <p:nvSpPr>
          <p:cNvPr id="12325" name="Text Box 37"/>
          <p:cNvSpPr txBox="1">
            <a:spLocks noChangeArrowheads="1"/>
          </p:cNvSpPr>
          <p:nvPr/>
        </p:nvSpPr>
        <p:spPr bwMode="auto">
          <a:xfrm>
            <a:off x="265461" y="4814887"/>
            <a:ext cx="41529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u="sng" dirty="0"/>
              <a:t>Variable Contents:</a:t>
            </a:r>
            <a:r>
              <a:rPr lang="en-US" dirty="0"/>
              <a:t/>
            </a:r>
            <a:br>
              <a:rPr lang="en-US" dirty="0"/>
            </a:br>
            <a:r>
              <a:rPr lang="en-US" dirty="0"/>
              <a:t>	Hours: 40</a:t>
            </a:r>
            <a:br>
              <a:rPr lang="en-US" dirty="0"/>
            </a:br>
            <a:r>
              <a:rPr lang="en-US" dirty="0"/>
              <a:t>	Pay Rate: 20</a:t>
            </a:r>
            <a:br>
              <a:rPr lang="en-US" dirty="0"/>
            </a:br>
            <a:r>
              <a:rPr lang="en-US" dirty="0"/>
              <a:t>	Gross Pay: 800</a:t>
            </a:r>
          </a:p>
        </p:txBody>
      </p:sp>
      <p:sp>
        <p:nvSpPr>
          <p:cNvPr id="12326" name="Text Box 38"/>
          <p:cNvSpPr txBox="1">
            <a:spLocks noChangeArrowheads="1"/>
          </p:cNvSpPr>
          <p:nvPr/>
        </p:nvSpPr>
        <p:spPr bwMode="auto">
          <a:xfrm>
            <a:off x="4889500" y="4495800"/>
            <a:ext cx="1231900" cy="1155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Process: The product of 40 times 20 is stored in Gross Pay</a:t>
            </a:r>
          </a:p>
        </p:txBody>
      </p:sp>
      <p:sp>
        <p:nvSpPr>
          <p:cNvPr id="12327" name="Line 39"/>
          <p:cNvSpPr>
            <a:spLocks noChangeShapeType="1"/>
          </p:cNvSpPr>
          <p:nvPr/>
        </p:nvSpPr>
        <p:spPr bwMode="auto">
          <a:xfrm flipV="1">
            <a:off x="6032500" y="4622800"/>
            <a:ext cx="317500" cy="381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 name="Rectangle 2"/>
          <p:cNvSpPr>
            <a:spLocks noGrp="1" noChangeArrowheads="1"/>
          </p:cNvSpPr>
          <p:nvPr>
            <p:ph type="title"/>
          </p:nvPr>
        </p:nvSpPr>
        <p:spPr>
          <a:xfrm>
            <a:off x="76200" y="152400"/>
            <a:ext cx="5867400" cy="1447800"/>
          </a:xfrm>
        </p:spPr>
        <p:txBody>
          <a:bodyPr>
            <a:noAutofit/>
          </a:bodyPr>
          <a:lstStyle/>
          <a:p>
            <a:r>
              <a:rPr lang="en-US" sz="4800" dirty="0"/>
              <a:t>Stepping Through the Flowchart</a:t>
            </a:r>
          </a:p>
        </p:txBody>
      </p:sp>
      <p:grpSp>
        <p:nvGrpSpPr>
          <p:cNvPr id="37" name="Group 8"/>
          <p:cNvGrpSpPr>
            <a:grpSpLocks/>
          </p:cNvGrpSpPr>
          <p:nvPr/>
        </p:nvGrpSpPr>
        <p:grpSpPr bwMode="auto">
          <a:xfrm>
            <a:off x="6362700" y="457200"/>
            <a:ext cx="1066800" cy="304800"/>
            <a:chOff x="3552" y="1200"/>
            <a:chExt cx="672" cy="192"/>
          </a:xfrm>
        </p:grpSpPr>
        <p:sp>
          <p:nvSpPr>
            <p:cNvPr id="38"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40" name="Group 11"/>
          <p:cNvGrpSpPr>
            <a:grpSpLocks/>
          </p:cNvGrpSpPr>
          <p:nvPr/>
        </p:nvGrpSpPr>
        <p:grpSpPr bwMode="auto">
          <a:xfrm>
            <a:off x="6096000" y="946150"/>
            <a:ext cx="1600200" cy="765175"/>
            <a:chOff x="3408" y="1632"/>
            <a:chExt cx="912" cy="482"/>
          </a:xfrm>
        </p:grpSpPr>
        <p:sp>
          <p:nvSpPr>
            <p:cNvPr id="41"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44" name="Group 14"/>
          <p:cNvGrpSpPr>
            <a:grpSpLocks/>
          </p:cNvGrpSpPr>
          <p:nvPr/>
        </p:nvGrpSpPr>
        <p:grpSpPr bwMode="auto">
          <a:xfrm>
            <a:off x="6172200" y="1897063"/>
            <a:ext cx="1447800" cy="533400"/>
            <a:chOff x="3456" y="2304"/>
            <a:chExt cx="912" cy="336"/>
          </a:xfrm>
        </p:grpSpPr>
        <p:sp>
          <p:nvSpPr>
            <p:cNvPr id="45"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6"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47" name="Group 17"/>
          <p:cNvGrpSpPr>
            <a:grpSpLocks/>
          </p:cNvGrpSpPr>
          <p:nvPr/>
        </p:nvGrpSpPr>
        <p:grpSpPr bwMode="auto">
          <a:xfrm>
            <a:off x="6019800" y="2614613"/>
            <a:ext cx="1600200" cy="765175"/>
            <a:chOff x="3408" y="1632"/>
            <a:chExt cx="912" cy="482"/>
          </a:xfrm>
        </p:grpSpPr>
        <p:sp>
          <p:nvSpPr>
            <p:cNvPr id="48"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50" name="Group 20"/>
          <p:cNvGrpSpPr>
            <a:grpSpLocks/>
          </p:cNvGrpSpPr>
          <p:nvPr/>
        </p:nvGrpSpPr>
        <p:grpSpPr bwMode="auto">
          <a:xfrm>
            <a:off x="6172200" y="3565525"/>
            <a:ext cx="1447800" cy="533400"/>
            <a:chOff x="3456" y="2304"/>
            <a:chExt cx="912" cy="336"/>
          </a:xfrm>
        </p:grpSpPr>
        <p:sp>
          <p:nvSpPr>
            <p:cNvPr id="51"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53"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54" name="Group 24"/>
          <p:cNvGrpSpPr>
            <a:grpSpLocks/>
          </p:cNvGrpSpPr>
          <p:nvPr/>
        </p:nvGrpSpPr>
        <p:grpSpPr bwMode="auto">
          <a:xfrm>
            <a:off x="6172200" y="5300663"/>
            <a:ext cx="1447800" cy="533400"/>
            <a:chOff x="3792" y="3360"/>
            <a:chExt cx="912" cy="336"/>
          </a:xfrm>
        </p:grpSpPr>
        <p:sp>
          <p:nvSpPr>
            <p:cNvPr id="55"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6"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57" name="Group 27"/>
          <p:cNvGrpSpPr>
            <a:grpSpLocks/>
          </p:cNvGrpSpPr>
          <p:nvPr/>
        </p:nvGrpSpPr>
        <p:grpSpPr bwMode="auto">
          <a:xfrm>
            <a:off x="6362700" y="6019800"/>
            <a:ext cx="1066800" cy="304800"/>
            <a:chOff x="3552" y="1200"/>
            <a:chExt cx="672" cy="192"/>
          </a:xfrm>
        </p:grpSpPr>
        <p:sp>
          <p:nvSpPr>
            <p:cNvPr id="58"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9"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60"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2"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3"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4"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5"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6"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520935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7063" y="1700213"/>
            <a:ext cx="4384675" cy="348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319" name="Text Box 7"/>
          <p:cNvSpPr txBox="1">
            <a:spLocks noChangeArrowheads="1"/>
          </p:cNvSpPr>
          <p:nvPr/>
        </p:nvSpPr>
        <p:spPr bwMode="auto">
          <a:xfrm>
            <a:off x="1854200" y="2133600"/>
            <a:ext cx="990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200" b="1"/>
              <a:t>Your gross pay is 800</a:t>
            </a:r>
            <a:endParaRPr lang="en-US" sz="1200"/>
          </a:p>
        </p:txBody>
      </p:sp>
      <p:grpSp>
        <p:nvGrpSpPr>
          <p:cNvPr id="13320" name="Group 8"/>
          <p:cNvGrpSpPr>
            <a:grpSpLocks/>
          </p:cNvGrpSpPr>
          <p:nvPr/>
        </p:nvGrpSpPr>
        <p:grpSpPr bwMode="auto">
          <a:xfrm>
            <a:off x="6362700" y="457200"/>
            <a:ext cx="1066800" cy="304800"/>
            <a:chOff x="3552" y="1200"/>
            <a:chExt cx="672" cy="192"/>
          </a:xfrm>
        </p:grpSpPr>
        <p:sp>
          <p:nvSpPr>
            <p:cNvPr id="13321"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22"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13323" name="Group 11"/>
          <p:cNvGrpSpPr>
            <a:grpSpLocks/>
          </p:cNvGrpSpPr>
          <p:nvPr/>
        </p:nvGrpSpPr>
        <p:grpSpPr bwMode="auto">
          <a:xfrm>
            <a:off x="6096000" y="946150"/>
            <a:ext cx="1600200" cy="765175"/>
            <a:chOff x="3408" y="1632"/>
            <a:chExt cx="912" cy="482"/>
          </a:xfrm>
        </p:grpSpPr>
        <p:sp>
          <p:nvSpPr>
            <p:cNvPr id="13324"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25"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13326" name="Group 14"/>
          <p:cNvGrpSpPr>
            <a:grpSpLocks/>
          </p:cNvGrpSpPr>
          <p:nvPr/>
        </p:nvGrpSpPr>
        <p:grpSpPr bwMode="auto">
          <a:xfrm>
            <a:off x="6172200" y="1897063"/>
            <a:ext cx="1447800" cy="533400"/>
            <a:chOff x="3456" y="2304"/>
            <a:chExt cx="912" cy="336"/>
          </a:xfrm>
        </p:grpSpPr>
        <p:sp>
          <p:nvSpPr>
            <p:cNvPr id="13327"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28"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13329" name="Group 17"/>
          <p:cNvGrpSpPr>
            <a:grpSpLocks/>
          </p:cNvGrpSpPr>
          <p:nvPr/>
        </p:nvGrpSpPr>
        <p:grpSpPr bwMode="auto">
          <a:xfrm>
            <a:off x="6019800" y="2614613"/>
            <a:ext cx="1600200" cy="765175"/>
            <a:chOff x="3408" y="1632"/>
            <a:chExt cx="912" cy="482"/>
          </a:xfrm>
        </p:grpSpPr>
        <p:sp>
          <p:nvSpPr>
            <p:cNvPr id="13330"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31"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13332" name="Group 20"/>
          <p:cNvGrpSpPr>
            <a:grpSpLocks/>
          </p:cNvGrpSpPr>
          <p:nvPr/>
        </p:nvGrpSpPr>
        <p:grpSpPr bwMode="auto">
          <a:xfrm>
            <a:off x="6172200" y="3565525"/>
            <a:ext cx="1447800" cy="533400"/>
            <a:chOff x="3456" y="2304"/>
            <a:chExt cx="912" cy="336"/>
          </a:xfrm>
        </p:grpSpPr>
        <p:sp>
          <p:nvSpPr>
            <p:cNvPr id="13333"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34"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13335"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13336" name="Group 24"/>
          <p:cNvGrpSpPr>
            <a:grpSpLocks/>
          </p:cNvGrpSpPr>
          <p:nvPr/>
        </p:nvGrpSpPr>
        <p:grpSpPr bwMode="auto">
          <a:xfrm>
            <a:off x="6172200" y="5300663"/>
            <a:ext cx="1447800" cy="533400"/>
            <a:chOff x="3792" y="3360"/>
            <a:chExt cx="912" cy="336"/>
          </a:xfrm>
        </p:grpSpPr>
        <p:sp>
          <p:nvSpPr>
            <p:cNvPr id="13337"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38"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13339" name="Group 27"/>
          <p:cNvGrpSpPr>
            <a:grpSpLocks/>
          </p:cNvGrpSpPr>
          <p:nvPr/>
        </p:nvGrpSpPr>
        <p:grpSpPr bwMode="auto">
          <a:xfrm>
            <a:off x="6362700" y="6019800"/>
            <a:ext cx="1066800" cy="304800"/>
            <a:chOff x="3552" y="1200"/>
            <a:chExt cx="672" cy="192"/>
          </a:xfrm>
        </p:grpSpPr>
        <p:sp>
          <p:nvSpPr>
            <p:cNvPr id="13340"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41"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13342"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43"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44"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45"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46"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47"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48"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49" name="Text Box 37"/>
          <p:cNvSpPr txBox="1">
            <a:spLocks noChangeArrowheads="1"/>
          </p:cNvSpPr>
          <p:nvPr/>
        </p:nvSpPr>
        <p:spPr bwMode="auto">
          <a:xfrm>
            <a:off x="273050" y="4829174"/>
            <a:ext cx="41529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u="sng" dirty="0"/>
              <a:t>Variable Contents:</a:t>
            </a:r>
            <a:r>
              <a:rPr lang="en-US" dirty="0"/>
              <a:t/>
            </a:r>
            <a:br>
              <a:rPr lang="en-US" dirty="0"/>
            </a:br>
            <a:r>
              <a:rPr lang="en-US" dirty="0"/>
              <a:t>	Hours: 40</a:t>
            </a:r>
            <a:br>
              <a:rPr lang="en-US" dirty="0"/>
            </a:br>
            <a:r>
              <a:rPr lang="en-US" dirty="0"/>
              <a:t>	Pay Rate: 20</a:t>
            </a:r>
            <a:br>
              <a:rPr lang="en-US" dirty="0"/>
            </a:br>
            <a:r>
              <a:rPr lang="en-US" dirty="0"/>
              <a:t>	Gross Pay: 800</a:t>
            </a:r>
          </a:p>
        </p:txBody>
      </p:sp>
      <p:sp>
        <p:nvSpPr>
          <p:cNvPr id="13350" name="Text Box 38"/>
          <p:cNvSpPr txBox="1">
            <a:spLocks noChangeArrowheads="1"/>
          </p:cNvSpPr>
          <p:nvPr/>
        </p:nvSpPr>
        <p:spPr bwMode="auto">
          <a:xfrm>
            <a:off x="4813300" y="5346700"/>
            <a:ext cx="12319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Output Operation</a:t>
            </a:r>
          </a:p>
        </p:txBody>
      </p:sp>
      <p:sp>
        <p:nvSpPr>
          <p:cNvPr id="13351" name="Line 39"/>
          <p:cNvSpPr>
            <a:spLocks noChangeShapeType="1"/>
          </p:cNvSpPr>
          <p:nvPr/>
        </p:nvSpPr>
        <p:spPr bwMode="auto">
          <a:xfrm flipV="1">
            <a:off x="5638800" y="5473700"/>
            <a:ext cx="635000" cy="635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 name="Rectangle 2"/>
          <p:cNvSpPr>
            <a:spLocks noGrp="1" noChangeArrowheads="1"/>
          </p:cNvSpPr>
          <p:nvPr>
            <p:ph type="title"/>
          </p:nvPr>
        </p:nvSpPr>
        <p:spPr>
          <a:xfrm>
            <a:off x="76200" y="152400"/>
            <a:ext cx="5867400" cy="1447800"/>
          </a:xfrm>
        </p:spPr>
        <p:txBody>
          <a:bodyPr>
            <a:noAutofit/>
          </a:bodyPr>
          <a:lstStyle/>
          <a:p>
            <a:r>
              <a:rPr lang="en-US" sz="4800" dirty="0"/>
              <a:t>Stepping Through the Flowchart</a:t>
            </a:r>
          </a:p>
        </p:txBody>
      </p:sp>
    </p:spTree>
    <p:extLst>
      <p:ext uri="{BB962C8B-B14F-4D97-AF65-F5344CB8AC3E}">
        <p14:creationId xmlns:p14="http://schemas.microsoft.com/office/powerpoint/2010/main" xmlns="" val="1295378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en-US" dirty="0"/>
              <a:t>Four Flowchart Structures</a:t>
            </a:r>
          </a:p>
        </p:txBody>
      </p:sp>
      <p:sp>
        <p:nvSpPr>
          <p:cNvPr id="14339" name="Rectangle 3"/>
          <p:cNvSpPr>
            <a:spLocks noGrp="1" noChangeArrowheads="1"/>
          </p:cNvSpPr>
          <p:nvPr>
            <p:ph idx="1"/>
          </p:nvPr>
        </p:nvSpPr>
        <p:spPr>
          <a:xfrm>
            <a:off x="457200" y="2057400"/>
            <a:ext cx="8229600" cy="4525963"/>
          </a:xfrm>
        </p:spPr>
        <p:txBody>
          <a:bodyPr>
            <a:normAutofit/>
          </a:bodyPr>
          <a:lstStyle/>
          <a:p>
            <a:r>
              <a:rPr lang="en-US" sz="3200" dirty="0"/>
              <a:t>Sequence</a:t>
            </a:r>
            <a:endParaRPr lang="en-US" sz="3600" dirty="0"/>
          </a:p>
          <a:p>
            <a:r>
              <a:rPr lang="en-US" sz="3200" dirty="0"/>
              <a:t>Decision</a:t>
            </a:r>
            <a:endParaRPr lang="en-US" sz="3600" dirty="0"/>
          </a:p>
          <a:p>
            <a:r>
              <a:rPr lang="en-US" sz="3200" dirty="0"/>
              <a:t>Repetition</a:t>
            </a:r>
          </a:p>
          <a:p>
            <a:r>
              <a:rPr lang="en-US" sz="3200" dirty="0"/>
              <a:t>Case</a:t>
            </a:r>
          </a:p>
        </p:txBody>
      </p:sp>
    </p:spTree>
    <p:extLst>
      <p:ext uri="{BB962C8B-B14F-4D97-AF65-F5344CB8AC3E}">
        <p14:creationId xmlns:p14="http://schemas.microsoft.com/office/powerpoint/2010/main" xmlns="" val="1250866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dirty="0"/>
              <a:t>Sequence Structure</a:t>
            </a:r>
          </a:p>
        </p:txBody>
      </p:sp>
      <p:sp>
        <p:nvSpPr>
          <p:cNvPr id="15363" name="Rectangle 3"/>
          <p:cNvSpPr>
            <a:spLocks noGrp="1" noChangeArrowheads="1"/>
          </p:cNvSpPr>
          <p:nvPr>
            <p:ph idx="1"/>
          </p:nvPr>
        </p:nvSpPr>
        <p:spPr/>
        <p:txBody>
          <a:bodyPr/>
          <a:lstStyle/>
          <a:p>
            <a:r>
              <a:rPr lang="en-US" sz="2800"/>
              <a:t>a series of actions are performed in sequence</a:t>
            </a:r>
          </a:p>
          <a:p>
            <a:r>
              <a:rPr lang="en-US" sz="2800"/>
              <a:t>The pay-calculating example was a sequence flowchart.</a:t>
            </a:r>
          </a:p>
        </p:txBody>
      </p:sp>
      <p:grpSp>
        <p:nvGrpSpPr>
          <p:cNvPr id="15377" name="Group 17"/>
          <p:cNvGrpSpPr>
            <a:grpSpLocks/>
          </p:cNvGrpSpPr>
          <p:nvPr/>
        </p:nvGrpSpPr>
        <p:grpSpPr bwMode="auto">
          <a:xfrm>
            <a:off x="3873500" y="3528219"/>
            <a:ext cx="1447800" cy="2501900"/>
            <a:chOff x="2392" y="2136"/>
            <a:chExt cx="912" cy="1576"/>
          </a:xfrm>
        </p:grpSpPr>
        <p:grpSp>
          <p:nvGrpSpPr>
            <p:cNvPr id="15364" name="Group 4"/>
            <p:cNvGrpSpPr>
              <a:grpSpLocks/>
            </p:cNvGrpSpPr>
            <p:nvPr/>
          </p:nvGrpSpPr>
          <p:grpSpPr bwMode="auto">
            <a:xfrm>
              <a:off x="2512" y="2136"/>
              <a:ext cx="672" cy="192"/>
              <a:chOff x="3552" y="1200"/>
              <a:chExt cx="672" cy="192"/>
            </a:xfrm>
          </p:grpSpPr>
          <p:sp>
            <p:nvSpPr>
              <p:cNvPr id="15365" name="AutoShape 5"/>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366" name="Text Box 6"/>
              <p:cNvSpPr txBox="1">
                <a:spLocks noChangeArrowheads="1"/>
              </p:cNvSpPr>
              <p:nvPr/>
            </p:nvSpPr>
            <p:spPr bwMode="auto">
              <a:xfrm>
                <a:off x="3648" y="1200"/>
                <a:ext cx="480"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endParaRPr lang="en-US" sz="1200"/>
              </a:p>
            </p:txBody>
          </p:sp>
        </p:grpSp>
        <p:grpSp>
          <p:nvGrpSpPr>
            <p:cNvPr id="15367" name="Group 7"/>
            <p:cNvGrpSpPr>
              <a:grpSpLocks/>
            </p:cNvGrpSpPr>
            <p:nvPr/>
          </p:nvGrpSpPr>
          <p:grpSpPr bwMode="auto">
            <a:xfrm>
              <a:off x="2392" y="2444"/>
              <a:ext cx="912" cy="480"/>
              <a:chOff x="3408" y="1632"/>
              <a:chExt cx="912" cy="480"/>
            </a:xfrm>
          </p:grpSpPr>
          <p:sp>
            <p:nvSpPr>
              <p:cNvPr id="15368" name="AutoShape 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369" name="Text Box 9"/>
              <p:cNvSpPr txBox="1">
                <a:spLocks noChangeArrowheads="1"/>
              </p:cNvSpPr>
              <p:nvPr/>
            </p:nvSpPr>
            <p:spPr bwMode="auto">
              <a:xfrm>
                <a:off x="3552" y="1632"/>
                <a:ext cx="720"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endParaRPr lang="en-US" sz="1200"/>
              </a:p>
            </p:txBody>
          </p:sp>
        </p:grpSp>
        <p:sp>
          <p:nvSpPr>
            <p:cNvPr id="15370" name="Line 10"/>
            <p:cNvSpPr>
              <a:spLocks noChangeShapeType="1"/>
            </p:cNvSpPr>
            <p:nvPr/>
          </p:nvSpPr>
          <p:spPr bwMode="auto">
            <a:xfrm>
              <a:off x="2848" y="2332"/>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371" name="Line 11"/>
            <p:cNvSpPr>
              <a:spLocks noChangeShapeType="1"/>
            </p:cNvSpPr>
            <p:nvPr/>
          </p:nvSpPr>
          <p:spPr bwMode="auto">
            <a:xfrm>
              <a:off x="2848" y="2928"/>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372" name="Text Box 12"/>
            <p:cNvSpPr txBox="1">
              <a:spLocks noChangeArrowheads="1"/>
            </p:cNvSpPr>
            <p:nvPr/>
          </p:nvSpPr>
          <p:spPr bwMode="auto">
            <a:xfrm>
              <a:off x="2488" y="305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5373" name="Line 13"/>
            <p:cNvSpPr>
              <a:spLocks noChangeShapeType="1"/>
            </p:cNvSpPr>
            <p:nvPr/>
          </p:nvSpPr>
          <p:spPr bwMode="auto">
            <a:xfrm>
              <a:off x="2848" y="3404"/>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15374" name="Group 14"/>
            <p:cNvGrpSpPr>
              <a:grpSpLocks/>
            </p:cNvGrpSpPr>
            <p:nvPr/>
          </p:nvGrpSpPr>
          <p:grpSpPr bwMode="auto">
            <a:xfrm>
              <a:off x="2512" y="3520"/>
              <a:ext cx="672" cy="192"/>
              <a:chOff x="3552" y="1200"/>
              <a:chExt cx="672" cy="192"/>
            </a:xfrm>
          </p:grpSpPr>
          <p:sp>
            <p:nvSpPr>
              <p:cNvPr id="15375" name="AutoShape 15"/>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376" name="Text Box 16"/>
              <p:cNvSpPr txBox="1">
                <a:spLocks noChangeArrowheads="1"/>
              </p:cNvSpPr>
              <p:nvPr/>
            </p:nvSpPr>
            <p:spPr bwMode="auto">
              <a:xfrm>
                <a:off x="3648" y="1200"/>
                <a:ext cx="480"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endParaRPr lang="en-US" sz="1200"/>
              </a:p>
            </p:txBody>
          </p:sp>
        </p:grpSp>
      </p:grpSp>
    </p:spTree>
    <p:extLst>
      <p:ext uri="{BB962C8B-B14F-4D97-AF65-F5344CB8AC3E}">
        <p14:creationId xmlns:p14="http://schemas.microsoft.com/office/powerpoint/2010/main" xmlns="" val="146403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r>
              <a:rPr lang="en-US" dirty="0"/>
              <a:t>Decision Structure</a:t>
            </a:r>
          </a:p>
        </p:txBody>
      </p:sp>
      <p:sp>
        <p:nvSpPr>
          <p:cNvPr id="16387" name="Rectangle 3"/>
          <p:cNvSpPr>
            <a:spLocks noGrp="1" noChangeArrowheads="1"/>
          </p:cNvSpPr>
          <p:nvPr>
            <p:ph idx="1"/>
          </p:nvPr>
        </p:nvSpPr>
        <p:spPr/>
        <p:txBody>
          <a:bodyPr/>
          <a:lstStyle/>
          <a:p>
            <a:r>
              <a:rPr lang="en-US" sz="2800"/>
              <a:t>One of two possible actions is taken, depending on a condition.</a:t>
            </a:r>
          </a:p>
        </p:txBody>
      </p:sp>
      <p:grpSp>
        <p:nvGrpSpPr>
          <p:cNvPr id="16414" name="Group 30"/>
          <p:cNvGrpSpPr>
            <a:grpSpLocks/>
          </p:cNvGrpSpPr>
          <p:nvPr/>
        </p:nvGrpSpPr>
        <p:grpSpPr bwMode="auto">
          <a:xfrm>
            <a:off x="2755900" y="2971800"/>
            <a:ext cx="4089400" cy="2870200"/>
            <a:chOff x="1720" y="1696"/>
            <a:chExt cx="2576" cy="1808"/>
          </a:xfrm>
        </p:grpSpPr>
        <p:sp>
          <p:nvSpPr>
            <p:cNvPr id="16397" name="Text Box 13"/>
            <p:cNvSpPr txBox="1">
              <a:spLocks noChangeArrowheads="1"/>
            </p:cNvSpPr>
            <p:nvPr/>
          </p:nvSpPr>
          <p:spPr bwMode="auto">
            <a:xfrm>
              <a:off x="1720" y="273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6402" name="AutoShape 18"/>
            <p:cNvSpPr>
              <a:spLocks noChangeArrowheads="1"/>
            </p:cNvSpPr>
            <p:nvPr/>
          </p:nvSpPr>
          <p:spPr bwMode="auto">
            <a:xfrm>
              <a:off x="2560" y="192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403" name="Text Box 19"/>
            <p:cNvSpPr txBox="1">
              <a:spLocks noChangeArrowheads="1"/>
            </p:cNvSpPr>
            <p:nvPr/>
          </p:nvSpPr>
          <p:spPr bwMode="auto">
            <a:xfrm>
              <a:off x="3576" y="2722"/>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6404" name="Line 20"/>
            <p:cNvSpPr>
              <a:spLocks noChangeShapeType="1"/>
            </p:cNvSpPr>
            <p:nvPr/>
          </p:nvSpPr>
          <p:spPr bwMode="auto">
            <a:xfrm flipH="1">
              <a:off x="2072" y="2288"/>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405" name="Line 21"/>
            <p:cNvSpPr>
              <a:spLocks noChangeShapeType="1"/>
            </p:cNvSpPr>
            <p:nvPr/>
          </p:nvSpPr>
          <p:spPr bwMode="auto">
            <a:xfrm>
              <a:off x="2072" y="2288"/>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16408" name="Group 24"/>
            <p:cNvGrpSpPr>
              <a:grpSpLocks/>
            </p:cNvGrpSpPr>
            <p:nvPr/>
          </p:nvGrpSpPr>
          <p:grpSpPr bwMode="auto">
            <a:xfrm flipH="1">
              <a:off x="3440" y="2288"/>
              <a:ext cx="496" cy="432"/>
              <a:chOff x="3856" y="2184"/>
              <a:chExt cx="496" cy="432"/>
            </a:xfrm>
          </p:grpSpPr>
          <p:sp>
            <p:nvSpPr>
              <p:cNvPr id="16406" name="Line 22"/>
              <p:cNvSpPr>
                <a:spLocks noChangeShapeType="1"/>
              </p:cNvSpPr>
              <p:nvPr/>
            </p:nvSpPr>
            <p:spPr bwMode="auto">
              <a:xfrm>
                <a:off x="3856" y="218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407" name="Line 23"/>
              <p:cNvSpPr>
                <a:spLocks noChangeShapeType="1"/>
              </p:cNvSpPr>
              <p:nvPr/>
            </p:nvSpPr>
            <p:spPr bwMode="auto">
              <a:xfrm flipH="1">
                <a:off x="3856" y="218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6409" name="Line 25"/>
            <p:cNvSpPr>
              <a:spLocks noChangeShapeType="1"/>
            </p:cNvSpPr>
            <p:nvPr/>
          </p:nvSpPr>
          <p:spPr bwMode="auto">
            <a:xfrm>
              <a:off x="205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410" name="Line 26"/>
            <p:cNvSpPr>
              <a:spLocks noChangeShapeType="1"/>
            </p:cNvSpPr>
            <p:nvPr/>
          </p:nvSpPr>
          <p:spPr bwMode="auto">
            <a:xfrm>
              <a:off x="393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411" name="Line 27"/>
            <p:cNvSpPr>
              <a:spLocks noChangeShapeType="1"/>
            </p:cNvSpPr>
            <p:nvPr/>
          </p:nvSpPr>
          <p:spPr bwMode="auto">
            <a:xfrm flipH="1">
              <a:off x="2056" y="3248"/>
              <a:ext cx="188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412" name="Line 28"/>
            <p:cNvSpPr>
              <a:spLocks noChangeShapeType="1"/>
            </p:cNvSpPr>
            <p:nvPr/>
          </p:nvSpPr>
          <p:spPr bwMode="auto">
            <a:xfrm>
              <a:off x="3016" y="324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413" name="Line 29"/>
            <p:cNvSpPr>
              <a:spLocks noChangeShapeType="1"/>
            </p:cNvSpPr>
            <p:nvPr/>
          </p:nvSpPr>
          <p:spPr bwMode="auto">
            <a:xfrm>
              <a:off x="3008" y="169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8" name="Text Box 18"/>
          <p:cNvSpPr txBox="1">
            <a:spLocks noChangeArrowheads="1"/>
          </p:cNvSpPr>
          <p:nvPr/>
        </p:nvSpPr>
        <p:spPr bwMode="auto">
          <a:xfrm>
            <a:off x="5321300" y="3515987"/>
            <a:ext cx="762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dirty="0"/>
              <a:t>YES</a:t>
            </a:r>
            <a:endParaRPr lang="en-US" dirty="0"/>
          </a:p>
        </p:txBody>
      </p:sp>
      <p:sp>
        <p:nvSpPr>
          <p:cNvPr id="19" name="Text Box 19"/>
          <p:cNvSpPr txBox="1">
            <a:spLocks noChangeArrowheads="1"/>
          </p:cNvSpPr>
          <p:nvPr/>
        </p:nvSpPr>
        <p:spPr bwMode="auto">
          <a:xfrm>
            <a:off x="3352800" y="3515987"/>
            <a:ext cx="762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NO</a:t>
            </a:r>
            <a:endParaRPr lang="en-US"/>
          </a:p>
        </p:txBody>
      </p:sp>
    </p:spTree>
    <p:extLst>
      <p:ext uri="{BB962C8B-B14F-4D97-AF65-F5344CB8AC3E}">
        <p14:creationId xmlns:p14="http://schemas.microsoft.com/office/powerpoint/2010/main" xmlns="" val="214828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r>
              <a:rPr lang="en-US" dirty="0"/>
              <a:t>Decision Structure</a:t>
            </a:r>
          </a:p>
        </p:txBody>
      </p:sp>
      <p:sp>
        <p:nvSpPr>
          <p:cNvPr id="17411" name="Rectangle 3"/>
          <p:cNvSpPr>
            <a:spLocks noGrp="1" noChangeArrowheads="1"/>
          </p:cNvSpPr>
          <p:nvPr>
            <p:ph idx="1"/>
          </p:nvPr>
        </p:nvSpPr>
        <p:spPr/>
        <p:txBody>
          <a:bodyPr/>
          <a:lstStyle/>
          <a:p>
            <a:r>
              <a:rPr lang="en-US" sz="2400" dirty="0"/>
              <a:t>A new symbol, the diamond, indicates a yes/no question. If the answer to the question is yes, the flow follows one path. If the answer is no, the flow follows another path</a:t>
            </a:r>
          </a:p>
        </p:txBody>
      </p:sp>
      <p:grpSp>
        <p:nvGrpSpPr>
          <p:cNvPr id="17428" name="Group 20"/>
          <p:cNvGrpSpPr>
            <a:grpSpLocks/>
          </p:cNvGrpSpPr>
          <p:nvPr/>
        </p:nvGrpSpPr>
        <p:grpSpPr bwMode="auto">
          <a:xfrm>
            <a:off x="2755900" y="3263900"/>
            <a:ext cx="4089400" cy="2870200"/>
            <a:chOff x="1736" y="2272"/>
            <a:chExt cx="2576" cy="1808"/>
          </a:xfrm>
        </p:grpSpPr>
        <p:grpSp>
          <p:nvGrpSpPr>
            <p:cNvPr id="17412" name="Group 4"/>
            <p:cNvGrpSpPr>
              <a:grpSpLocks/>
            </p:cNvGrpSpPr>
            <p:nvPr/>
          </p:nvGrpSpPr>
          <p:grpSpPr bwMode="auto">
            <a:xfrm>
              <a:off x="1736" y="2272"/>
              <a:ext cx="2576" cy="1808"/>
              <a:chOff x="1720" y="1696"/>
              <a:chExt cx="2576" cy="1808"/>
            </a:xfrm>
          </p:grpSpPr>
          <p:sp>
            <p:nvSpPr>
              <p:cNvPr id="17413" name="Text Box 5"/>
              <p:cNvSpPr txBox="1">
                <a:spLocks noChangeArrowheads="1"/>
              </p:cNvSpPr>
              <p:nvPr/>
            </p:nvSpPr>
            <p:spPr bwMode="auto">
              <a:xfrm>
                <a:off x="1720" y="273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7414" name="AutoShape 6"/>
              <p:cNvSpPr>
                <a:spLocks noChangeArrowheads="1"/>
              </p:cNvSpPr>
              <p:nvPr/>
            </p:nvSpPr>
            <p:spPr bwMode="auto">
              <a:xfrm>
                <a:off x="2560" y="192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15" name="Text Box 7"/>
              <p:cNvSpPr txBox="1">
                <a:spLocks noChangeArrowheads="1"/>
              </p:cNvSpPr>
              <p:nvPr/>
            </p:nvSpPr>
            <p:spPr bwMode="auto">
              <a:xfrm>
                <a:off x="3576" y="2722"/>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7416" name="Line 8"/>
              <p:cNvSpPr>
                <a:spLocks noChangeShapeType="1"/>
              </p:cNvSpPr>
              <p:nvPr/>
            </p:nvSpPr>
            <p:spPr bwMode="auto">
              <a:xfrm flipH="1">
                <a:off x="2072" y="2288"/>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17" name="Line 9"/>
              <p:cNvSpPr>
                <a:spLocks noChangeShapeType="1"/>
              </p:cNvSpPr>
              <p:nvPr/>
            </p:nvSpPr>
            <p:spPr bwMode="auto">
              <a:xfrm>
                <a:off x="2072" y="2288"/>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17418" name="Group 10"/>
              <p:cNvGrpSpPr>
                <a:grpSpLocks/>
              </p:cNvGrpSpPr>
              <p:nvPr/>
            </p:nvGrpSpPr>
            <p:grpSpPr bwMode="auto">
              <a:xfrm flipH="1">
                <a:off x="3440" y="2288"/>
                <a:ext cx="496" cy="432"/>
                <a:chOff x="3856" y="2184"/>
                <a:chExt cx="496" cy="432"/>
              </a:xfrm>
            </p:grpSpPr>
            <p:sp>
              <p:nvSpPr>
                <p:cNvPr id="17419" name="Line 11"/>
                <p:cNvSpPr>
                  <a:spLocks noChangeShapeType="1"/>
                </p:cNvSpPr>
                <p:nvPr/>
              </p:nvSpPr>
              <p:spPr bwMode="auto">
                <a:xfrm>
                  <a:off x="3856" y="218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20" name="Line 12"/>
                <p:cNvSpPr>
                  <a:spLocks noChangeShapeType="1"/>
                </p:cNvSpPr>
                <p:nvPr/>
              </p:nvSpPr>
              <p:spPr bwMode="auto">
                <a:xfrm flipH="1">
                  <a:off x="3856" y="218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7421" name="Line 13"/>
              <p:cNvSpPr>
                <a:spLocks noChangeShapeType="1"/>
              </p:cNvSpPr>
              <p:nvPr/>
            </p:nvSpPr>
            <p:spPr bwMode="auto">
              <a:xfrm>
                <a:off x="205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22" name="Line 14"/>
              <p:cNvSpPr>
                <a:spLocks noChangeShapeType="1"/>
              </p:cNvSpPr>
              <p:nvPr/>
            </p:nvSpPr>
            <p:spPr bwMode="auto">
              <a:xfrm>
                <a:off x="393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23" name="Line 15"/>
              <p:cNvSpPr>
                <a:spLocks noChangeShapeType="1"/>
              </p:cNvSpPr>
              <p:nvPr/>
            </p:nvSpPr>
            <p:spPr bwMode="auto">
              <a:xfrm flipH="1">
                <a:off x="2056" y="3248"/>
                <a:ext cx="188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24" name="Line 16"/>
              <p:cNvSpPr>
                <a:spLocks noChangeShapeType="1"/>
              </p:cNvSpPr>
              <p:nvPr/>
            </p:nvSpPr>
            <p:spPr bwMode="auto">
              <a:xfrm>
                <a:off x="3016" y="324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425" name="Line 17"/>
              <p:cNvSpPr>
                <a:spLocks noChangeShapeType="1"/>
              </p:cNvSpPr>
              <p:nvPr/>
            </p:nvSpPr>
            <p:spPr bwMode="auto">
              <a:xfrm>
                <a:off x="3008" y="169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7426" name="Text Box 18"/>
            <p:cNvSpPr txBox="1">
              <a:spLocks noChangeArrowheads="1"/>
            </p:cNvSpPr>
            <p:nvPr/>
          </p:nvSpPr>
          <p:spPr bwMode="auto">
            <a:xfrm>
              <a:off x="3384" y="2496"/>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dirty="0"/>
                <a:t>YES</a:t>
              </a:r>
              <a:endParaRPr lang="en-US" dirty="0"/>
            </a:p>
          </p:txBody>
        </p:sp>
        <p:sp>
          <p:nvSpPr>
            <p:cNvPr id="17427" name="Text Box 19"/>
            <p:cNvSpPr txBox="1">
              <a:spLocks noChangeArrowheads="1"/>
            </p:cNvSpPr>
            <p:nvPr/>
          </p:nvSpPr>
          <p:spPr bwMode="auto">
            <a:xfrm>
              <a:off x="2144" y="2496"/>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NO</a:t>
              </a:r>
              <a:endParaRPr lang="en-US"/>
            </a:p>
          </p:txBody>
        </p:sp>
      </p:grpSp>
    </p:spTree>
    <p:extLst>
      <p:ext uri="{BB962C8B-B14F-4D97-AF65-F5344CB8AC3E}">
        <p14:creationId xmlns:p14="http://schemas.microsoft.com/office/powerpoint/2010/main" xmlns="" val="1234812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r>
              <a:rPr lang="en-US"/>
              <a:t>Decision Structure</a:t>
            </a:r>
          </a:p>
        </p:txBody>
      </p:sp>
      <p:sp>
        <p:nvSpPr>
          <p:cNvPr id="18435" name="Rectangle 3"/>
          <p:cNvSpPr>
            <a:spLocks noGrp="1" noChangeArrowheads="1"/>
          </p:cNvSpPr>
          <p:nvPr>
            <p:ph idx="1"/>
          </p:nvPr>
        </p:nvSpPr>
        <p:spPr/>
        <p:txBody>
          <a:bodyPr/>
          <a:lstStyle/>
          <a:p>
            <a:r>
              <a:rPr lang="en-US" sz="2400"/>
              <a:t>In the flowchart segment below, the question “is x &lt; y?” is asked. If the answer is no, then process A is performed. If the answer is yes, then process B is performed.</a:t>
            </a:r>
          </a:p>
        </p:txBody>
      </p:sp>
      <p:grpSp>
        <p:nvGrpSpPr>
          <p:cNvPr id="18455" name="Group 23"/>
          <p:cNvGrpSpPr>
            <a:grpSpLocks/>
          </p:cNvGrpSpPr>
          <p:nvPr/>
        </p:nvGrpSpPr>
        <p:grpSpPr bwMode="auto">
          <a:xfrm>
            <a:off x="2768600" y="3263900"/>
            <a:ext cx="4241800" cy="2870200"/>
            <a:chOff x="1736" y="2272"/>
            <a:chExt cx="2672" cy="1808"/>
          </a:xfrm>
        </p:grpSpPr>
        <p:grpSp>
          <p:nvGrpSpPr>
            <p:cNvPr id="18436" name="Group 4"/>
            <p:cNvGrpSpPr>
              <a:grpSpLocks/>
            </p:cNvGrpSpPr>
            <p:nvPr/>
          </p:nvGrpSpPr>
          <p:grpSpPr bwMode="auto">
            <a:xfrm>
              <a:off x="1736" y="2272"/>
              <a:ext cx="2576" cy="1808"/>
              <a:chOff x="1720" y="1696"/>
              <a:chExt cx="2576" cy="1808"/>
            </a:xfrm>
          </p:grpSpPr>
          <p:sp>
            <p:nvSpPr>
              <p:cNvPr id="18437" name="Text Box 5"/>
              <p:cNvSpPr txBox="1">
                <a:spLocks noChangeArrowheads="1"/>
              </p:cNvSpPr>
              <p:nvPr/>
            </p:nvSpPr>
            <p:spPr bwMode="auto">
              <a:xfrm>
                <a:off x="1720" y="273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8438" name="AutoShape 6"/>
              <p:cNvSpPr>
                <a:spLocks noChangeArrowheads="1"/>
              </p:cNvSpPr>
              <p:nvPr/>
            </p:nvSpPr>
            <p:spPr bwMode="auto">
              <a:xfrm>
                <a:off x="2560" y="192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9" name="Text Box 7"/>
              <p:cNvSpPr txBox="1">
                <a:spLocks noChangeArrowheads="1"/>
              </p:cNvSpPr>
              <p:nvPr/>
            </p:nvSpPr>
            <p:spPr bwMode="auto">
              <a:xfrm>
                <a:off x="3576" y="2722"/>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8440" name="Line 8"/>
              <p:cNvSpPr>
                <a:spLocks noChangeShapeType="1"/>
              </p:cNvSpPr>
              <p:nvPr/>
            </p:nvSpPr>
            <p:spPr bwMode="auto">
              <a:xfrm flipH="1">
                <a:off x="2072" y="2288"/>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41" name="Line 9"/>
              <p:cNvSpPr>
                <a:spLocks noChangeShapeType="1"/>
              </p:cNvSpPr>
              <p:nvPr/>
            </p:nvSpPr>
            <p:spPr bwMode="auto">
              <a:xfrm>
                <a:off x="2072" y="2288"/>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18442" name="Group 10"/>
              <p:cNvGrpSpPr>
                <a:grpSpLocks/>
              </p:cNvGrpSpPr>
              <p:nvPr/>
            </p:nvGrpSpPr>
            <p:grpSpPr bwMode="auto">
              <a:xfrm flipH="1">
                <a:off x="3440" y="2288"/>
                <a:ext cx="496" cy="432"/>
                <a:chOff x="3856" y="2184"/>
                <a:chExt cx="496" cy="432"/>
              </a:xfrm>
            </p:grpSpPr>
            <p:sp>
              <p:nvSpPr>
                <p:cNvPr id="18443" name="Line 11"/>
                <p:cNvSpPr>
                  <a:spLocks noChangeShapeType="1"/>
                </p:cNvSpPr>
                <p:nvPr/>
              </p:nvSpPr>
              <p:spPr bwMode="auto">
                <a:xfrm>
                  <a:off x="3856" y="218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44" name="Line 12"/>
                <p:cNvSpPr>
                  <a:spLocks noChangeShapeType="1"/>
                </p:cNvSpPr>
                <p:nvPr/>
              </p:nvSpPr>
              <p:spPr bwMode="auto">
                <a:xfrm flipH="1">
                  <a:off x="3856" y="218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8445" name="Line 13"/>
              <p:cNvSpPr>
                <a:spLocks noChangeShapeType="1"/>
              </p:cNvSpPr>
              <p:nvPr/>
            </p:nvSpPr>
            <p:spPr bwMode="auto">
              <a:xfrm>
                <a:off x="205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46" name="Line 14"/>
              <p:cNvSpPr>
                <a:spLocks noChangeShapeType="1"/>
              </p:cNvSpPr>
              <p:nvPr/>
            </p:nvSpPr>
            <p:spPr bwMode="auto">
              <a:xfrm>
                <a:off x="393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47" name="Line 15"/>
              <p:cNvSpPr>
                <a:spLocks noChangeShapeType="1"/>
              </p:cNvSpPr>
              <p:nvPr/>
            </p:nvSpPr>
            <p:spPr bwMode="auto">
              <a:xfrm flipH="1">
                <a:off x="2056" y="3248"/>
                <a:ext cx="188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48" name="Line 16"/>
              <p:cNvSpPr>
                <a:spLocks noChangeShapeType="1"/>
              </p:cNvSpPr>
              <p:nvPr/>
            </p:nvSpPr>
            <p:spPr bwMode="auto">
              <a:xfrm>
                <a:off x="3016" y="324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49" name="Line 17"/>
              <p:cNvSpPr>
                <a:spLocks noChangeShapeType="1"/>
              </p:cNvSpPr>
              <p:nvPr/>
            </p:nvSpPr>
            <p:spPr bwMode="auto">
              <a:xfrm>
                <a:off x="3008" y="169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8450" name="Text Box 18"/>
            <p:cNvSpPr txBox="1">
              <a:spLocks noChangeArrowheads="1"/>
            </p:cNvSpPr>
            <p:nvPr/>
          </p:nvSpPr>
          <p:spPr bwMode="auto">
            <a:xfrm>
              <a:off x="3400" y="2512"/>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sp>
          <p:nvSpPr>
            <p:cNvPr id="18451" name="Text Box 19"/>
            <p:cNvSpPr txBox="1">
              <a:spLocks noChangeArrowheads="1"/>
            </p:cNvSpPr>
            <p:nvPr/>
          </p:nvSpPr>
          <p:spPr bwMode="auto">
            <a:xfrm>
              <a:off x="2160" y="2512"/>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NO</a:t>
              </a:r>
              <a:endParaRPr lang="en-US"/>
            </a:p>
          </p:txBody>
        </p:sp>
        <p:sp>
          <p:nvSpPr>
            <p:cNvPr id="18452" name="Text Box 20"/>
            <p:cNvSpPr txBox="1">
              <a:spLocks noChangeArrowheads="1"/>
            </p:cNvSpPr>
            <p:nvPr/>
          </p:nvSpPr>
          <p:spPr bwMode="auto">
            <a:xfrm>
              <a:off x="2808" y="2744"/>
              <a:ext cx="544"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000" dirty="0"/>
                <a:t>x &lt; y?</a:t>
              </a:r>
            </a:p>
          </p:txBody>
        </p:sp>
        <p:sp>
          <p:nvSpPr>
            <p:cNvPr id="18453" name="Text Box 21"/>
            <p:cNvSpPr txBox="1">
              <a:spLocks noChangeArrowheads="1"/>
            </p:cNvSpPr>
            <p:nvPr/>
          </p:nvSpPr>
          <p:spPr bwMode="auto">
            <a:xfrm>
              <a:off x="3608" y="3376"/>
              <a:ext cx="800" cy="231"/>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1800" dirty="0"/>
                <a:t>Process B</a:t>
              </a:r>
              <a:endParaRPr lang="en-US" dirty="0"/>
            </a:p>
          </p:txBody>
        </p:sp>
        <p:sp>
          <p:nvSpPr>
            <p:cNvPr id="18454" name="Text Box 22"/>
            <p:cNvSpPr txBox="1">
              <a:spLocks noChangeArrowheads="1"/>
            </p:cNvSpPr>
            <p:nvPr/>
          </p:nvSpPr>
          <p:spPr bwMode="auto">
            <a:xfrm>
              <a:off x="1736" y="3376"/>
              <a:ext cx="800" cy="231"/>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1800" dirty="0"/>
                <a:t>Process A</a:t>
              </a:r>
              <a:endParaRPr lang="en-US" dirty="0"/>
            </a:p>
          </p:txBody>
        </p:sp>
      </p:grpSp>
    </p:spTree>
    <p:extLst>
      <p:ext uri="{BB962C8B-B14F-4D97-AF65-F5344CB8AC3E}">
        <p14:creationId xmlns:p14="http://schemas.microsoft.com/office/powerpoint/2010/main" xmlns="" val="1795432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r>
              <a:rPr lang="en-US"/>
              <a:t>Decision Structure</a:t>
            </a:r>
          </a:p>
        </p:txBody>
      </p:sp>
      <p:sp>
        <p:nvSpPr>
          <p:cNvPr id="19459" name="Rectangle 3"/>
          <p:cNvSpPr>
            <a:spLocks noGrp="1" noChangeArrowheads="1"/>
          </p:cNvSpPr>
          <p:nvPr>
            <p:ph idx="1"/>
          </p:nvPr>
        </p:nvSpPr>
        <p:spPr/>
        <p:txBody>
          <a:bodyPr/>
          <a:lstStyle/>
          <a:p>
            <a:r>
              <a:rPr lang="en-US" sz="2400"/>
              <a:t>The flowchart segment below shows how a decision structure is expressed in C++ as an if/else statement.</a:t>
            </a:r>
          </a:p>
        </p:txBody>
      </p:sp>
      <p:grpSp>
        <p:nvGrpSpPr>
          <p:cNvPr id="19483" name="Group 27"/>
          <p:cNvGrpSpPr>
            <a:grpSpLocks/>
          </p:cNvGrpSpPr>
          <p:nvPr/>
        </p:nvGrpSpPr>
        <p:grpSpPr bwMode="auto">
          <a:xfrm>
            <a:off x="673100" y="3632200"/>
            <a:ext cx="4105275" cy="2870200"/>
            <a:chOff x="320" y="2192"/>
            <a:chExt cx="2586" cy="1808"/>
          </a:xfrm>
        </p:grpSpPr>
        <p:grpSp>
          <p:nvGrpSpPr>
            <p:cNvPr id="19460" name="Group 4"/>
            <p:cNvGrpSpPr>
              <a:grpSpLocks/>
            </p:cNvGrpSpPr>
            <p:nvPr/>
          </p:nvGrpSpPr>
          <p:grpSpPr bwMode="auto">
            <a:xfrm>
              <a:off x="328" y="2192"/>
              <a:ext cx="2576" cy="1808"/>
              <a:chOff x="1720" y="1696"/>
              <a:chExt cx="2576" cy="1808"/>
            </a:xfrm>
          </p:grpSpPr>
          <p:sp>
            <p:nvSpPr>
              <p:cNvPr id="19461" name="Text Box 5"/>
              <p:cNvSpPr txBox="1">
                <a:spLocks noChangeArrowheads="1"/>
              </p:cNvSpPr>
              <p:nvPr/>
            </p:nvSpPr>
            <p:spPr bwMode="auto">
              <a:xfrm>
                <a:off x="1720" y="273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9462" name="AutoShape 6"/>
              <p:cNvSpPr>
                <a:spLocks noChangeArrowheads="1"/>
              </p:cNvSpPr>
              <p:nvPr/>
            </p:nvSpPr>
            <p:spPr bwMode="auto">
              <a:xfrm>
                <a:off x="2560" y="192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9463" name="Text Box 7"/>
              <p:cNvSpPr txBox="1">
                <a:spLocks noChangeArrowheads="1"/>
              </p:cNvSpPr>
              <p:nvPr/>
            </p:nvSpPr>
            <p:spPr bwMode="auto">
              <a:xfrm>
                <a:off x="3576" y="2722"/>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9464" name="Line 8"/>
              <p:cNvSpPr>
                <a:spLocks noChangeShapeType="1"/>
              </p:cNvSpPr>
              <p:nvPr/>
            </p:nvSpPr>
            <p:spPr bwMode="auto">
              <a:xfrm flipH="1">
                <a:off x="2072" y="2288"/>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9465" name="Line 9"/>
              <p:cNvSpPr>
                <a:spLocks noChangeShapeType="1"/>
              </p:cNvSpPr>
              <p:nvPr/>
            </p:nvSpPr>
            <p:spPr bwMode="auto">
              <a:xfrm>
                <a:off x="2072" y="2288"/>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19466" name="Group 10"/>
              <p:cNvGrpSpPr>
                <a:grpSpLocks/>
              </p:cNvGrpSpPr>
              <p:nvPr/>
            </p:nvGrpSpPr>
            <p:grpSpPr bwMode="auto">
              <a:xfrm flipH="1">
                <a:off x="3440" y="2288"/>
                <a:ext cx="496" cy="432"/>
                <a:chOff x="3856" y="2184"/>
                <a:chExt cx="496" cy="432"/>
              </a:xfrm>
            </p:grpSpPr>
            <p:sp>
              <p:nvSpPr>
                <p:cNvPr id="19467" name="Line 11"/>
                <p:cNvSpPr>
                  <a:spLocks noChangeShapeType="1"/>
                </p:cNvSpPr>
                <p:nvPr/>
              </p:nvSpPr>
              <p:spPr bwMode="auto">
                <a:xfrm>
                  <a:off x="3856" y="218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9468" name="Line 12"/>
                <p:cNvSpPr>
                  <a:spLocks noChangeShapeType="1"/>
                </p:cNvSpPr>
                <p:nvPr/>
              </p:nvSpPr>
              <p:spPr bwMode="auto">
                <a:xfrm flipH="1">
                  <a:off x="3856" y="218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9469" name="Line 13"/>
              <p:cNvSpPr>
                <a:spLocks noChangeShapeType="1"/>
              </p:cNvSpPr>
              <p:nvPr/>
            </p:nvSpPr>
            <p:spPr bwMode="auto">
              <a:xfrm>
                <a:off x="205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9470" name="Line 14"/>
              <p:cNvSpPr>
                <a:spLocks noChangeShapeType="1"/>
              </p:cNvSpPr>
              <p:nvPr/>
            </p:nvSpPr>
            <p:spPr bwMode="auto">
              <a:xfrm>
                <a:off x="393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9471" name="Line 15"/>
              <p:cNvSpPr>
                <a:spLocks noChangeShapeType="1"/>
              </p:cNvSpPr>
              <p:nvPr/>
            </p:nvSpPr>
            <p:spPr bwMode="auto">
              <a:xfrm flipH="1">
                <a:off x="2056" y="3248"/>
                <a:ext cx="188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9472" name="Line 16"/>
              <p:cNvSpPr>
                <a:spLocks noChangeShapeType="1"/>
              </p:cNvSpPr>
              <p:nvPr/>
            </p:nvSpPr>
            <p:spPr bwMode="auto">
              <a:xfrm>
                <a:off x="3016" y="324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9473" name="Line 17"/>
              <p:cNvSpPr>
                <a:spLocks noChangeShapeType="1"/>
              </p:cNvSpPr>
              <p:nvPr/>
            </p:nvSpPr>
            <p:spPr bwMode="auto">
              <a:xfrm>
                <a:off x="3008" y="169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9474" name="Text Box 18"/>
            <p:cNvSpPr txBox="1">
              <a:spLocks noChangeArrowheads="1"/>
            </p:cNvSpPr>
            <p:nvPr/>
          </p:nvSpPr>
          <p:spPr bwMode="auto">
            <a:xfrm>
              <a:off x="1992" y="2432"/>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sp>
          <p:nvSpPr>
            <p:cNvPr id="19475" name="Text Box 19"/>
            <p:cNvSpPr txBox="1">
              <a:spLocks noChangeArrowheads="1"/>
            </p:cNvSpPr>
            <p:nvPr/>
          </p:nvSpPr>
          <p:spPr bwMode="auto">
            <a:xfrm>
              <a:off x="752" y="2432"/>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NO</a:t>
              </a:r>
              <a:endParaRPr lang="en-US"/>
            </a:p>
          </p:txBody>
        </p:sp>
        <p:sp>
          <p:nvSpPr>
            <p:cNvPr id="19476" name="Text Box 20"/>
            <p:cNvSpPr txBox="1">
              <a:spLocks noChangeArrowheads="1"/>
            </p:cNvSpPr>
            <p:nvPr/>
          </p:nvSpPr>
          <p:spPr bwMode="auto">
            <a:xfrm>
              <a:off x="1400" y="2664"/>
              <a:ext cx="544"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000"/>
                <a:t>x &lt; y?</a:t>
              </a:r>
            </a:p>
          </p:txBody>
        </p:sp>
        <p:sp>
          <p:nvSpPr>
            <p:cNvPr id="19481" name="Text Box 25"/>
            <p:cNvSpPr txBox="1">
              <a:spLocks noChangeArrowheads="1"/>
            </p:cNvSpPr>
            <p:nvPr/>
          </p:nvSpPr>
          <p:spPr bwMode="auto">
            <a:xfrm>
              <a:off x="2170" y="3245"/>
              <a:ext cx="736" cy="326"/>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400" dirty="0"/>
                <a:t>Calculate a as x times 2.</a:t>
              </a:r>
            </a:p>
          </p:txBody>
        </p:sp>
        <p:sp>
          <p:nvSpPr>
            <p:cNvPr id="19482" name="Text Box 26"/>
            <p:cNvSpPr txBox="1">
              <a:spLocks noChangeArrowheads="1"/>
            </p:cNvSpPr>
            <p:nvPr/>
          </p:nvSpPr>
          <p:spPr bwMode="auto">
            <a:xfrm>
              <a:off x="320" y="3240"/>
              <a:ext cx="736" cy="326"/>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400"/>
                <a:t>Calculate a as x plus y.</a:t>
              </a:r>
            </a:p>
          </p:txBody>
        </p:sp>
      </p:grpSp>
      <p:sp>
        <p:nvSpPr>
          <p:cNvPr id="19484" name="Text Box 28"/>
          <p:cNvSpPr txBox="1">
            <a:spLocks noChangeArrowheads="1"/>
          </p:cNvSpPr>
          <p:nvPr/>
        </p:nvSpPr>
        <p:spPr bwMode="auto">
          <a:xfrm>
            <a:off x="5486400" y="4000500"/>
            <a:ext cx="2933700" cy="160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a:latin typeface="Courier New" pitchFamily="49" charset="0"/>
              </a:rPr>
              <a:t>if (x &lt; y)</a:t>
            </a:r>
          </a:p>
          <a:p>
            <a:pPr>
              <a:spcBef>
                <a:spcPct val="50000"/>
              </a:spcBef>
            </a:pPr>
            <a:r>
              <a:rPr lang="en-US" sz="1800">
                <a:latin typeface="Courier New" pitchFamily="49" charset="0"/>
              </a:rPr>
              <a:t>	a = x * 2;</a:t>
            </a:r>
          </a:p>
          <a:p>
            <a:pPr>
              <a:spcBef>
                <a:spcPct val="50000"/>
              </a:spcBef>
            </a:pPr>
            <a:r>
              <a:rPr lang="en-US" sz="1800">
                <a:latin typeface="Courier New" pitchFamily="49" charset="0"/>
              </a:rPr>
              <a:t>else</a:t>
            </a:r>
          </a:p>
          <a:p>
            <a:pPr>
              <a:spcBef>
                <a:spcPct val="50000"/>
              </a:spcBef>
            </a:pPr>
            <a:r>
              <a:rPr lang="en-US" sz="1800">
                <a:latin typeface="Courier New" pitchFamily="49" charset="0"/>
              </a:rPr>
              <a:t>	a = x + y;</a:t>
            </a:r>
            <a:endParaRPr lang="en-US" sz="1400">
              <a:latin typeface="Courier New" pitchFamily="49" charset="0"/>
            </a:endParaRPr>
          </a:p>
        </p:txBody>
      </p:sp>
      <p:sp>
        <p:nvSpPr>
          <p:cNvPr id="19486" name="Text Box 30"/>
          <p:cNvSpPr txBox="1">
            <a:spLocks noChangeArrowheads="1"/>
          </p:cNvSpPr>
          <p:nvPr/>
        </p:nvSpPr>
        <p:spPr bwMode="auto">
          <a:xfrm>
            <a:off x="2019300" y="3149600"/>
            <a:ext cx="1587500" cy="457200"/>
          </a:xfrm>
          <a:prstGeom prst="rect">
            <a:avLst/>
          </a:prstGeom>
          <a:ln/>
          <a:extLst/>
        </p:spPr>
        <p:style>
          <a:lnRef idx="1">
            <a:schemeClr val="accent3"/>
          </a:lnRef>
          <a:fillRef idx="2">
            <a:schemeClr val="accent3"/>
          </a:fillRef>
          <a:effectRef idx="1">
            <a:schemeClr val="accent3"/>
          </a:effectRef>
          <a:fontRef idx="minor">
            <a:schemeClr val="dk1"/>
          </a:fontRef>
        </p:style>
        <p:txBody>
          <a:bodyPr>
            <a:spAutoFit/>
          </a:bodyPr>
          <a:lstStyle/>
          <a:p>
            <a:pPr algn="ctr">
              <a:spcBef>
                <a:spcPct val="50000"/>
              </a:spcBef>
            </a:pPr>
            <a:r>
              <a:rPr lang="en-US" i="1" dirty="0"/>
              <a:t>Flowchart</a:t>
            </a:r>
            <a:endParaRPr lang="en-US" dirty="0"/>
          </a:p>
        </p:txBody>
      </p:sp>
      <p:sp>
        <p:nvSpPr>
          <p:cNvPr id="19487" name="Text Box 31"/>
          <p:cNvSpPr txBox="1">
            <a:spLocks noChangeArrowheads="1"/>
          </p:cNvSpPr>
          <p:nvPr/>
        </p:nvSpPr>
        <p:spPr bwMode="auto">
          <a:xfrm>
            <a:off x="5626100" y="3149600"/>
            <a:ext cx="1587500" cy="457200"/>
          </a:xfrm>
          <a:prstGeom prst="rect">
            <a:avLst/>
          </a:prstGeom>
          <a:ln/>
          <a:extLst/>
        </p:spPr>
        <p:style>
          <a:lnRef idx="1">
            <a:schemeClr val="accent5"/>
          </a:lnRef>
          <a:fillRef idx="2">
            <a:schemeClr val="accent5"/>
          </a:fillRef>
          <a:effectRef idx="1">
            <a:schemeClr val="accent5"/>
          </a:effectRef>
          <a:fontRef idx="minor">
            <a:schemeClr val="dk1"/>
          </a:fontRef>
        </p:style>
        <p:txBody>
          <a:bodyPr>
            <a:spAutoFit/>
          </a:bodyPr>
          <a:lstStyle/>
          <a:p>
            <a:pPr algn="ctr">
              <a:spcBef>
                <a:spcPct val="50000"/>
              </a:spcBef>
            </a:pPr>
            <a:r>
              <a:rPr lang="en-US" i="1"/>
              <a:t>C++ Code</a:t>
            </a:r>
            <a:endParaRPr lang="en-US"/>
          </a:p>
        </p:txBody>
      </p:sp>
    </p:spTree>
    <p:extLst>
      <p:ext uri="{BB962C8B-B14F-4D97-AF65-F5344CB8AC3E}">
        <p14:creationId xmlns:p14="http://schemas.microsoft.com/office/powerpoint/2010/main" xmlns="" val="3031319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Agenda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4191000"/>
          </a:xfrm>
        </p:spPr>
        <p:txBody>
          <a:bodyPr>
            <a:noAutofit/>
          </a:bodyPr>
          <a:lstStyle/>
          <a:p>
            <a:pPr>
              <a:buSzPct val="90000"/>
            </a:pPr>
            <a:r>
              <a:rPr lang="en-US" dirty="0" smtClean="0">
                <a:latin typeface="Times New Roman" pitchFamily="18" charset="0"/>
                <a:cs typeface="Times New Roman" pitchFamily="18" charset="0"/>
              </a:rPr>
              <a:t>Flow Chart</a:t>
            </a:r>
          </a:p>
          <a:p>
            <a:pPr>
              <a:buSzPct val="90000"/>
            </a:pPr>
            <a:endParaRPr lang="en-US" dirty="0" smtClean="0">
              <a:latin typeface="Times New Roman" pitchFamily="18" charset="0"/>
              <a:cs typeface="Times New Roman" pitchFamily="18" charset="0"/>
            </a:endParaRPr>
          </a:p>
          <a:p>
            <a:pPr>
              <a:buSzPct val="90000"/>
            </a:pPr>
            <a:r>
              <a:rPr lang="en-US" dirty="0" smtClean="0">
                <a:latin typeface="Times New Roman" pitchFamily="18" charset="0"/>
                <a:cs typeface="Times New Roman" pitchFamily="18" charset="0"/>
              </a:rPr>
              <a:t>Examples &amp; Exercises</a:t>
            </a:r>
          </a:p>
          <a:p>
            <a:pPr>
              <a:buSzPct val="90000"/>
            </a:pPr>
            <a:endParaRPr lang="en-US" dirty="0" smtClean="0">
              <a:latin typeface="Times New Roman" pitchFamily="18" charset="0"/>
              <a:cs typeface="Times New Roman" pitchFamily="18" charset="0"/>
            </a:endParaRPr>
          </a:p>
          <a:p>
            <a:pPr>
              <a:buSzPct val="90000"/>
            </a:pPr>
            <a:r>
              <a:rPr lang="en-US" dirty="0" smtClean="0">
                <a:latin typeface="Times New Roman" pitchFamily="18" charset="0"/>
                <a:cs typeface="Times New Roman" pitchFamily="18" charset="0"/>
              </a:rPr>
              <a:t>Pseudo-code</a:t>
            </a:r>
          </a:p>
          <a:p>
            <a:pPr>
              <a:buSzPct val="90000"/>
            </a:pPr>
            <a:endParaRPr lang="en-US" dirty="0">
              <a:latin typeface="Times New Roman" pitchFamily="18" charset="0"/>
              <a:cs typeface="Times New Roman" pitchFamily="18" charset="0"/>
            </a:endParaRPr>
          </a:p>
          <a:p>
            <a:pPr>
              <a:buSzPct val="90000"/>
            </a:pPr>
            <a:r>
              <a:rPr lang="en-US" dirty="0">
                <a:latin typeface="Times New Roman" pitchFamily="18" charset="0"/>
                <a:cs typeface="Times New Roman" pitchFamily="18" charset="0"/>
              </a:rPr>
              <a:t>Examples &amp; </a:t>
            </a:r>
            <a:r>
              <a:rPr lang="en-US" dirty="0" smtClean="0">
                <a:latin typeface="Times New Roman" pitchFamily="18" charset="0"/>
                <a:cs typeface="Times New Roman" pitchFamily="18" charset="0"/>
              </a:rPr>
              <a:t>Exercises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xmlns="" val="478421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en-US"/>
              <a:t>Decision Structure</a:t>
            </a:r>
          </a:p>
        </p:txBody>
      </p:sp>
      <p:sp>
        <p:nvSpPr>
          <p:cNvPr id="20483" name="Rectangle 3"/>
          <p:cNvSpPr>
            <a:spLocks noGrp="1" noChangeArrowheads="1"/>
          </p:cNvSpPr>
          <p:nvPr>
            <p:ph idx="1"/>
          </p:nvPr>
        </p:nvSpPr>
        <p:spPr/>
        <p:txBody>
          <a:bodyPr/>
          <a:lstStyle/>
          <a:p>
            <a:r>
              <a:rPr lang="en-US" sz="2400"/>
              <a:t>The flowchart segment below shows a decision structure with only one action to perform. It is expressed as an if statement in C++ code.</a:t>
            </a:r>
          </a:p>
        </p:txBody>
      </p:sp>
      <p:sp>
        <p:nvSpPr>
          <p:cNvPr id="20505" name="Text Box 25"/>
          <p:cNvSpPr txBox="1">
            <a:spLocks noChangeArrowheads="1"/>
          </p:cNvSpPr>
          <p:nvPr/>
        </p:nvSpPr>
        <p:spPr bwMode="auto">
          <a:xfrm>
            <a:off x="5486400" y="4000500"/>
            <a:ext cx="2933700" cy="779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a:latin typeface="Courier New" pitchFamily="49" charset="0"/>
              </a:rPr>
              <a:t>if (x &lt; y)</a:t>
            </a:r>
          </a:p>
          <a:p>
            <a:pPr>
              <a:spcBef>
                <a:spcPct val="50000"/>
              </a:spcBef>
            </a:pPr>
            <a:r>
              <a:rPr lang="en-US" sz="1800">
                <a:latin typeface="Courier New" pitchFamily="49" charset="0"/>
              </a:rPr>
              <a:t>	a = x * 2;</a:t>
            </a:r>
          </a:p>
        </p:txBody>
      </p:sp>
      <p:sp>
        <p:nvSpPr>
          <p:cNvPr id="20506" name="Text Box 26"/>
          <p:cNvSpPr txBox="1">
            <a:spLocks noChangeArrowheads="1"/>
          </p:cNvSpPr>
          <p:nvPr/>
        </p:nvSpPr>
        <p:spPr bwMode="auto">
          <a:xfrm>
            <a:off x="2019300" y="3149600"/>
            <a:ext cx="1587500" cy="457200"/>
          </a:xfrm>
          <a:prstGeom prst="rect">
            <a:avLst/>
          </a:prstGeom>
          <a:ln/>
          <a:extLst/>
        </p:spPr>
        <p:style>
          <a:lnRef idx="1">
            <a:schemeClr val="accent3"/>
          </a:lnRef>
          <a:fillRef idx="2">
            <a:schemeClr val="accent3"/>
          </a:fillRef>
          <a:effectRef idx="1">
            <a:schemeClr val="accent3"/>
          </a:effectRef>
          <a:fontRef idx="minor">
            <a:schemeClr val="dk1"/>
          </a:fontRef>
        </p:style>
        <p:txBody>
          <a:bodyPr>
            <a:spAutoFit/>
          </a:bodyPr>
          <a:lstStyle/>
          <a:p>
            <a:pPr algn="ctr">
              <a:spcBef>
                <a:spcPct val="50000"/>
              </a:spcBef>
            </a:pPr>
            <a:r>
              <a:rPr lang="en-US" i="1"/>
              <a:t>Flowchart</a:t>
            </a:r>
            <a:endParaRPr lang="en-US"/>
          </a:p>
        </p:txBody>
      </p:sp>
      <p:sp>
        <p:nvSpPr>
          <p:cNvPr id="20507" name="Text Box 27"/>
          <p:cNvSpPr txBox="1">
            <a:spLocks noChangeArrowheads="1"/>
          </p:cNvSpPr>
          <p:nvPr/>
        </p:nvSpPr>
        <p:spPr bwMode="auto">
          <a:xfrm>
            <a:off x="5626100" y="3149600"/>
            <a:ext cx="1587500" cy="457200"/>
          </a:xfrm>
          <a:prstGeom prst="rect">
            <a:avLst/>
          </a:prstGeom>
          <a:ln/>
          <a:extLst/>
        </p:spPr>
        <p:style>
          <a:lnRef idx="1">
            <a:schemeClr val="accent5"/>
          </a:lnRef>
          <a:fillRef idx="2">
            <a:schemeClr val="accent5"/>
          </a:fillRef>
          <a:effectRef idx="1">
            <a:schemeClr val="accent5"/>
          </a:effectRef>
          <a:fontRef idx="minor">
            <a:schemeClr val="dk1"/>
          </a:fontRef>
        </p:style>
        <p:txBody>
          <a:bodyPr>
            <a:spAutoFit/>
          </a:bodyPr>
          <a:lstStyle/>
          <a:p>
            <a:pPr algn="ctr">
              <a:spcBef>
                <a:spcPct val="50000"/>
              </a:spcBef>
            </a:pPr>
            <a:r>
              <a:rPr lang="en-US" i="1" dirty="0"/>
              <a:t>C++ Code</a:t>
            </a:r>
            <a:endParaRPr lang="en-US" dirty="0"/>
          </a:p>
        </p:txBody>
      </p:sp>
      <p:grpSp>
        <p:nvGrpSpPr>
          <p:cNvPr id="20509" name="Group 29"/>
          <p:cNvGrpSpPr>
            <a:grpSpLocks/>
          </p:cNvGrpSpPr>
          <p:nvPr/>
        </p:nvGrpSpPr>
        <p:grpSpPr bwMode="auto">
          <a:xfrm>
            <a:off x="1244600" y="3632200"/>
            <a:ext cx="3530600" cy="2870200"/>
            <a:chOff x="784" y="2288"/>
            <a:chExt cx="2224" cy="1808"/>
          </a:xfrm>
        </p:grpSpPr>
        <p:sp>
          <p:nvSpPr>
            <p:cNvPr id="20487" name="AutoShape 7"/>
            <p:cNvSpPr>
              <a:spLocks noChangeArrowheads="1"/>
            </p:cNvSpPr>
            <p:nvPr/>
          </p:nvSpPr>
          <p:spPr bwMode="auto">
            <a:xfrm>
              <a:off x="1272" y="2520"/>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488" name="Text Box 8"/>
            <p:cNvSpPr txBox="1">
              <a:spLocks noChangeArrowheads="1"/>
            </p:cNvSpPr>
            <p:nvPr/>
          </p:nvSpPr>
          <p:spPr bwMode="auto">
            <a:xfrm>
              <a:off x="2288" y="3314"/>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20489" name="Line 9"/>
            <p:cNvSpPr>
              <a:spLocks noChangeShapeType="1"/>
            </p:cNvSpPr>
            <p:nvPr/>
          </p:nvSpPr>
          <p:spPr bwMode="auto">
            <a:xfrm flipH="1">
              <a:off x="784" y="2880"/>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20491" name="Group 11"/>
            <p:cNvGrpSpPr>
              <a:grpSpLocks/>
            </p:cNvGrpSpPr>
            <p:nvPr/>
          </p:nvGrpSpPr>
          <p:grpSpPr bwMode="auto">
            <a:xfrm flipH="1">
              <a:off x="2152" y="2880"/>
              <a:ext cx="496" cy="432"/>
              <a:chOff x="3856" y="2184"/>
              <a:chExt cx="496" cy="432"/>
            </a:xfrm>
          </p:grpSpPr>
          <p:sp>
            <p:nvSpPr>
              <p:cNvPr id="20492" name="Line 12"/>
              <p:cNvSpPr>
                <a:spLocks noChangeShapeType="1"/>
              </p:cNvSpPr>
              <p:nvPr/>
            </p:nvSpPr>
            <p:spPr bwMode="auto">
              <a:xfrm>
                <a:off x="3856" y="218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493" name="Line 13"/>
              <p:cNvSpPr>
                <a:spLocks noChangeShapeType="1"/>
              </p:cNvSpPr>
              <p:nvPr/>
            </p:nvSpPr>
            <p:spPr bwMode="auto">
              <a:xfrm flipH="1">
                <a:off x="3856" y="218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0495" name="Line 15"/>
            <p:cNvSpPr>
              <a:spLocks noChangeShapeType="1"/>
            </p:cNvSpPr>
            <p:nvPr/>
          </p:nvSpPr>
          <p:spPr bwMode="auto">
            <a:xfrm>
              <a:off x="2648" y="3672"/>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496" name="Line 16"/>
            <p:cNvSpPr>
              <a:spLocks noChangeShapeType="1"/>
            </p:cNvSpPr>
            <p:nvPr/>
          </p:nvSpPr>
          <p:spPr bwMode="auto">
            <a:xfrm flipH="1">
              <a:off x="784" y="3840"/>
              <a:ext cx="1864"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497" name="Line 17"/>
            <p:cNvSpPr>
              <a:spLocks noChangeShapeType="1"/>
            </p:cNvSpPr>
            <p:nvPr/>
          </p:nvSpPr>
          <p:spPr bwMode="auto">
            <a:xfrm>
              <a:off x="1728" y="3840"/>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498" name="Line 18"/>
            <p:cNvSpPr>
              <a:spLocks noChangeShapeType="1"/>
            </p:cNvSpPr>
            <p:nvPr/>
          </p:nvSpPr>
          <p:spPr bwMode="auto">
            <a:xfrm>
              <a:off x="1720" y="228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499" name="Text Box 19"/>
            <p:cNvSpPr txBox="1">
              <a:spLocks noChangeArrowheads="1"/>
            </p:cNvSpPr>
            <p:nvPr/>
          </p:nvSpPr>
          <p:spPr bwMode="auto">
            <a:xfrm>
              <a:off x="2096" y="2528"/>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sp>
          <p:nvSpPr>
            <p:cNvPr id="20500" name="Text Box 20"/>
            <p:cNvSpPr txBox="1">
              <a:spLocks noChangeArrowheads="1"/>
            </p:cNvSpPr>
            <p:nvPr/>
          </p:nvSpPr>
          <p:spPr bwMode="auto">
            <a:xfrm>
              <a:off x="856" y="2528"/>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NO</a:t>
              </a:r>
              <a:endParaRPr lang="en-US"/>
            </a:p>
          </p:txBody>
        </p:sp>
        <p:sp>
          <p:nvSpPr>
            <p:cNvPr id="20501" name="Text Box 21"/>
            <p:cNvSpPr txBox="1">
              <a:spLocks noChangeArrowheads="1"/>
            </p:cNvSpPr>
            <p:nvPr/>
          </p:nvSpPr>
          <p:spPr bwMode="auto">
            <a:xfrm>
              <a:off x="1504" y="2760"/>
              <a:ext cx="544"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000"/>
                <a:t>x &lt; y?</a:t>
              </a:r>
            </a:p>
          </p:txBody>
        </p:sp>
        <p:sp>
          <p:nvSpPr>
            <p:cNvPr id="20503" name="Text Box 23"/>
            <p:cNvSpPr txBox="1">
              <a:spLocks noChangeArrowheads="1"/>
            </p:cNvSpPr>
            <p:nvPr/>
          </p:nvSpPr>
          <p:spPr bwMode="auto">
            <a:xfrm>
              <a:off x="2272" y="3346"/>
              <a:ext cx="736" cy="326"/>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400" dirty="0"/>
                <a:t>Calculate a as x times 2.</a:t>
              </a:r>
            </a:p>
          </p:txBody>
        </p:sp>
        <p:sp>
          <p:nvSpPr>
            <p:cNvPr id="20508" name="Line 28"/>
            <p:cNvSpPr>
              <a:spLocks noChangeShapeType="1"/>
            </p:cNvSpPr>
            <p:nvPr/>
          </p:nvSpPr>
          <p:spPr bwMode="auto">
            <a:xfrm>
              <a:off x="792" y="2880"/>
              <a:ext cx="0" cy="96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48417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en-US"/>
              <a:t>Repetition Structure</a:t>
            </a:r>
          </a:p>
        </p:txBody>
      </p:sp>
      <p:sp>
        <p:nvSpPr>
          <p:cNvPr id="21507" name="Rectangle 3"/>
          <p:cNvSpPr>
            <a:spLocks noGrp="1" noChangeArrowheads="1"/>
          </p:cNvSpPr>
          <p:nvPr>
            <p:ph idx="1"/>
          </p:nvPr>
        </p:nvSpPr>
        <p:spPr/>
        <p:txBody>
          <a:bodyPr/>
          <a:lstStyle/>
          <a:p>
            <a:r>
              <a:rPr lang="en-US" sz="2400"/>
              <a:t>A repetition structure represents part of the program that repeats. This type of structure is commonly known as a loop.</a:t>
            </a:r>
          </a:p>
        </p:txBody>
      </p:sp>
      <p:grpSp>
        <p:nvGrpSpPr>
          <p:cNvPr id="13" name="Group 4"/>
          <p:cNvGrpSpPr>
            <a:grpSpLocks/>
          </p:cNvGrpSpPr>
          <p:nvPr/>
        </p:nvGrpSpPr>
        <p:grpSpPr bwMode="auto">
          <a:xfrm>
            <a:off x="3048000" y="3638550"/>
            <a:ext cx="3302000" cy="1892300"/>
            <a:chOff x="2152" y="2208"/>
            <a:chExt cx="2080" cy="1192"/>
          </a:xfrm>
        </p:grpSpPr>
        <p:sp>
          <p:nvSpPr>
            <p:cNvPr id="14" name="AutoShape 5"/>
            <p:cNvSpPr>
              <a:spLocks noChangeArrowheads="1"/>
            </p:cNvSpPr>
            <p:nvPr/>
          </p:nvSpPr>
          <p:spPr bwMode="auto">
            <a:xfrm>
              <a:off x="2152" y="2440"/>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 name="Text Box 6"/>
            <p:cNvSpPr txBox="1">
              <a:spLocks noChangeArrowheads="1"/>
            </p:cNvSpPr>
            <p:nvPr/>
          </p:nvSpPr>
          <p:spPr bwMode="auto">
            <a:xfrm>
              <a:off x="3376" y="2658"/>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16" name="Line 7"/>
            <p:cNvSpPr>
              <a:spLocks noChangeShapeType="1"/>
            </p:cNvSpPr>
            <p:nvPr/>
          </p:nvSpPr>
          <p:spPr bwMode="auto">
            <a:xfrm>
              <a:off x="2592" y="316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7" name="Line 8"/>
            <p:cNvSpPr>
              <a:spLocks noChangeShapeType="1"/>
            </p:cNvSpPr>
            <p:nvPr/>
          </p:nvSpPr>
          <p:spPr bwMode="auto">
            <a:xfrm flipH="1">
              <a:off x="3032" y="2800"/>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 name="Line 9"/>
            <p:cNvSpPr>
              <a:spLocks noChangeShapeType="1"/>
            </p:cNvSpPr>
            <p:nvPr/>
          </p:nvSpPr>
          <p:spPr bwMode="auto">
            <a:xfrm>
              <a:off x="2600" y="220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9" name="Line 10"/>
            <p:cNvSpPr>
              <a:spLocks noChangeShapeType="1"/>
            </p:cNvSpPr>
            <p:nvPr/>
          </p:nvSpPr>
          <p:spPr bwMode="auto">
            <a:xfrm>
              <a:off x="4096" y="2816"/>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 name="Line 11"/>
            <p:cNvSpPr>
              <a:spLocks noChangeShapeType="1"/>
            </p:cNvSpPr>
            <p:nvPr/>
          </p:nvSpPr>
          <p:spPr bwMode="auto">
            <a:xfrm flipV="1">
              <a:off x="4232" y="2288"/>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1" name="Line 12"/>
            <p:cNvSpPr>
              <a:spLocks noChangeShapeType="1"/>
            </p:cNvSpPr>
            <p:nvPr/>
          </p:nvSpPr>
          <p:spPr bwMode="auto">
            <a:xfrm flipH="1">
              <a:off x="2600" y="2288"/>
              <a:ext cx="16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4893586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en-US"/>
              <a:t>Repetition Structure</a:t>
            </a:r>
          </a:p>
        </p:txBody>
      </p:sp>
      <p:sp>
        <p:nvSpPr>
          <p:cNvPr id="22531" name="Rectangle 3"/>
          <p:cNvSpPr>
            <a:spLocks noGrp="1" noChangeArrowheads="1"/>
          </p:cNvSpPr>
          <p:nvPr>
            <p:ph idx="1"/>
          </p:nvPr>
        </p:nvSpPr>
        <p:spPr/>
        <p:txBody>
          <a:bodyPr/>
          <a:lstStyle/>
          <a:p>
            <a:r>
              <a:rPr lang="en-US" sz="2400"/>
              <a:t>Notice the use of the diamond symbol. A loop tests a condition, and if the condition exists, it performs an action. Then it tests the condition again. If the condition still exists, the action is repeated. This continues until the condition no longer exists.</a:t>
            </a:r>
          </a:p>
        </p:txBody>
      </p:sp>
      <p:grpSp>
        <p:nvGrpSpPr>
          <p:cNvPr id="22532" name="Group 4"/>
          <p:cNvGrpSpPr>
            <a:grpSpLocks/>
          </p:cNvGrpSpPr>
          <p:nvPr/>
        </p:nvGrpSpPr>
        <p:grpSpPr bwMode="auto">
          <a:xfrm>
            <a:off x="3429000" y="4178300"/>
            <a:ext cx="3302000" cy="1892300"/>
            <a:chOff x="2152" y="2208"/>
            <a:chExt cx="2080" cy="1192"/>
          </a:xfrm>
        </p:grpSpPr>
        <p:sp>
          <p:nvSpPr>
            <p:cNvPr id="22533" name="AutoShape 5"/>
            <p:cNvSpPr>
              <a:spLocks noChangeArrowheads="1"/>
            </p:cNvSpPr>
            <p:nvPr/>
          </p:nvSpPr>
          <p:spPr bwMode="auto">
            <a:xfrm>
              <a:off x="2152" y="2440"/>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4" name="Text Box 6"/>
            <p:cNvSpPr txBox="1">
              <a:spLocks noChangeArrowheads="1"/>
            </p:cNvSpPr>
            <p:nvPr/>
          </p:nvSpPr>
          <p:spPr bwMode="auto">
            <a:xfrm>
              <a:off x="3376" y="2658"/>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22535" name="Line 7"/>
            <p:cNvSpPr>
              <a:spLocks noChangeShapeType="1"/>
            </p:cNvSpPr>
            <p:nvPr/>
          </p:nvSpPr>
          <p:spPr bwMode="auto">
            <a:xfrm>
              <a:off x="2592" y="316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6" name="Line 8"/>
            <p:cNvSpPr>
              <a:spLocks noChangeShapeType="1"/>
            </p:cNvSpPr>
            <p:nvPr/>
          </p:nvSpPr>
          <p:spPr bwMode="auto">
            <a:xfrm flipH="1">
              <a:off x="3032" y="2800"/>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7" name="Line 9"/>
            <p:cNvSpPr>
              <a:spLocks noChangeShapeType="1"/>
            </p:cNvSpPr>
            <p:nvPr/>
          </p:nvSpPr>
          <p:spPr bwMode="auto">
            <a:xfrm>
              <a:off x="2600" y="220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4096" y="2816"/>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9" name="Line 11"/>
            <p:cNvSpPr>
              <a:spLocks noChangeShapeType="1"/>
            </p:cNvSpPr>
            <p:nvPr/>
          </p:nvSpPr>
          <p:spPr bwMode="auto">
            <a:xfrm flipV="1">
              <a:off x="4232" y="2288"/>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40" name="Line 12"/>
            <p:cNvSpPr>
              <a:spLocks noChangeShapeType="1"/>
            </p:cNvSpPr>
            <p:nvPr/>
          </p:nvSpPr>
          <p:spPr bwMode="auto">
            <a:xfrm flipH="1">
              <a:off x="2600" y="2288"/>
              <a:ext cx="16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3224571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r>
              <a:rPr lang="en-US" dirty="0"/>
              <a:t>Repetition Structure</a:t>
            </a:r>
          </a:p>
        </p:txBody>
      </p:sp>
      <p:sp>
        <p:nvSpPr>
          <p:cNvPr id="23555" name="Rectangle 3"/>
          <p:cNvSpPr>
            <a:spLocks noGrp="1" noChangeArrowheads="1"/>
          </p:cNvSpPr>
          <p:nvPr>
            <p:ph idx="1"/>
          </p:nvPr>
        </p:nvSpPr>
        <p:spPr/>
        <p:txBody>
          <a:bodyPr/>
          <a:lstStyle/>
          <a:p>
            <a:r>
              <a:rPr lang="en-US" sz="2400"/>
              <a:t>In the flowchart segment, the question “is x &lt; y?” is asked. If the answer is yes, then Process A is performed. The question “is x &lt; y?” is asked again. Process A is repeated as long as x is less than y. When x is no longer less than y, the repetition stops and the structure is exited.</a:t>
            </a:r>
          </a:p>
        </p:txBody>
      </p:sp>
      <p:grpSp>
        <p:nvGrpSpPr>
          <p:cNvPr id="23569" name="Group 17"/>
          <p:cNvGrpSpPr>
            <a:grpSpLocks/>
          </p:cNvGrpSpPr>
          <p:nvPr/>
        </p:nvGrpSpPr>
        <p:grpSpPr bwMode="auto">
          <a:xfrm>
            <a:off x="3429000" y="4178300"/>
            <a:ext cx="3302000" cy="1892300"/>
            <a:chOff x="2160" y="2632"/>
            <a:chExt cx="2080" cy="1192"/>
          </a:xfrm>
        </p:grpSpPr>
        <p:grpSp>
          <p:nvGrpSpPr>
            <p:cNvPr id="23567" name="Group 15"/>
            <p:cNvGrpSpPr>
              <a:grpSpLocks/>
            </p:cNvGrpSpPr>
            <p:nvPr/>
          </p:nvGrpSpPr>
          <p:grpSpPr bwMode="auto">
            <a:xfrm>
              <a:off x="2160" y="2632"/>
              <a:ext cx="2080" cy="1192"/>
              <a:chOff x="2160" y="2632"/>
              <a:chExt cx="2080" cy="1192"/>
            </a:xfrm>
          </p:grpSpPr>
          <p:grpSp>
            <p:nvGrpSpPr>
              <p:cNvPr id="23556" name="Group 4"/>
              <p:cNvGrpSpPr>
                <a:grpSpLocks/>
              </p:cNvGrpSpPr>
              <p:nvPr/>
            </p:nvGrpSpPr>
            <p:grpSpPr bwMode="auto">
              <a:xfrm>
                <a:off x="2160" y="2632"/>
                <a:ext cx="2080" cy="1192"/>
                <a:chOff x="2152" y="2208"/>
                <a:chExt cx="2080" cy="1192"/>
              </a:xfrm>
            </p:grpSpPr>
            <p:sp>
              <p:nvSpPr>
                <p:cNvPr id="23557" name="AutoShape 5"/>
                <p:cNvSpPr>
                  <a:spLocks noChangeArrowheads="1"/>
                </p:cNvSpPr>
                <p:nvPr/>
              </p:nvSpPr>
              <p:spPr bwMode="auto">
                <a:xfrm>
                  <a:off x="2152" y="2440"/>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558" name="Text Box 6"/>
                <p:cNvSpPr txBox="1">
                  <a:spLocks noChangeArrowheads="1"/>
                </p:cNvSpPr>
                <p:nvPr/>
              </p:nvSpPr>
              <p:spPr bwMode="auto">
                <a:xfrm>
                  <a:off x="3376" y="2658"/>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23559" name="Line 7"/>
                <p:cNvSpPr>
                  <a:spLocks noChangeShapeType="1"/>
                </p:cNvSpPr>
                <p:nvPr/>
              </p:nvSpPr>
              <p:spPr bwMode="auto">
                <a:xfrm>
                  <a:off x="2592" y="316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560" name="Line 8"/>
                <p:cNvSpPr>
                  <a:spLocks noChangeShapeType="1"/>
                </p:cNvSpPr>
                <p:nvPr/>
              </p:nvSpPr>
              <p:spPr bwMode="auto">
                <a:xfrm flipH="1">
                  <a:off x="3032" y="2800"/>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561" name="Line 9"/>
                <p:cNvSpPr>
                  <a:spLocks noChangeShapeType="1"/>
                </p:cNvSpPr>
                <p:nvPr/>
              </p:nvSpPr>
              <p:spPr bwMode="auto">
                <a:xfrm>
                  <a:off x="2600" y="220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562" name="Line 10"/>
                <p:cNvSpPr>
                  <a:spLocks noChangeShapeType="1"/>
                </p:cNvSpPr>
                <p:nvPr/>
              </p:nvSpPr>
              <p:spPr bwMode="auto">
                <a:xfrm>
                  <a:off x="4096" y="2816"/>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563" name="Line 11"/>
                <p:cNvSpPr>
                  <a:spLocks noChangeShapeType="1"/>
                </p:cNvSpPr>
                <p:nvPr/>
              </p:nvSpPr>
              <p:spPr bwMode="auto">
                <a:xfrm flipV="1">
                  <a:off x="4232" y="2288"/>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564" name="Line 12"/>
                <p:cNvSpPr>
                  <a:spLocks noChangeShapeType="1"/>
                </p:cNvSpPr>
                <p:nvPr/>
              </p:nvSpPr>
              <p:spPr bwMode="auto">
                <a:xfrm flipH="1">
                  <a:off x="2600" y="2288"/>
                  <a:ext cx="16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3565" name="Text Box 13"/>
              <p:cNvSpPr txBox="1">
                <a:spLocks noChangeArrowheads="1"/>
              </p:cNvSpPr>
              <p:nvPr/>
            </p:nvSpPr>
            <p:spPr bwMode="auto">
              <a:xfrm>
                <a:off x="2320" y="3112"/>
                <a:ext cx="60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x &lt; y?</a:t>
                </a:r>
              </a:p>
            </p:txBody>
          </p:sp>
          <p:sp>
            <p:nvSpPr>
              <p:cNvPr id="23566" name="Text Box 14"/>
              <p:cNvSpPr txBox="1">
                <a:spLocks noChangeArrowheads="1"/>
              </p:cNvSpPr>
              <p:nvPr/>
            </p:nvSpPr>
            <p:spPr bwMode="auto">
              <a:xfrm>
                <a:off x="3352" y="3128"/>
                <a:ext cx="816"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Process A</a:t>
                </a:r>
              </a:p>
            </p:txBody>
          </p:sp>
        </p:grpSp>
        <p:sp>
          <p:nvSpPr>
            <p:cNvPr id="23568" name="Text Box 16"/>
            <p:cNvSpPr txBox="1">
              <a:spLocks noChangeArrowheads="1"/>
            </p:cNvSpPr>
            <p:nvPr/>
          </p:nvSpPr>
          <p:spPr bwMode="auto">
            <a:xfrm>
              <a:off x="2904" y="2944"/>
              <a:ext cx="488"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grpSp>
    </p:spTree>
    <p:extLst>
      <p:ext uri="{BB962C8B-B14F-4D97-AF65-F5344CB8AC3E}">
        <p14:creationId xmlns:p14="http://schemas.microsoft.com/office/powerpoint/2010/main" xmlns="" val="18338488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r>
              <a:rPr lang="en-US"/>
              <a:t>Repetition Structure</a:t>
            </a:r>
          </a:p>
        </p:txBody>
      </p:sp>
      <p:sp>
        <p:nvSpPr>
          <p:cNvPr id="25603" name="Rectangle 3"/>
          <p:cNvSpPr>
            <a:spLocks noGrp="1" noChangeArrowheads="1"/>
          </p:cNvSpPr>
          <p:nvPr>
            <p:ph idx="1"/>
          </p:nvPr>
        </p:nvSpPr>
        <p:spPr/>
        <p:txBody>
          <a:bodyPr/>
          <a:lstStyle/>
          <a:p>
            <a:r>
              <a:rPr lang="en-US" sz="2400" dirty="0"/>
              <a:t>The flowchart segment below shows a repetition structure expressed in C++ as a while loop.</a:t>
            </a:r>
          </a:p>
        </p:txBody>
      </p:sp>
      <p:sp>
        <p:nvSpPr>
          <p:cNvPr id="25625" name="Text Box 25"/>
          <p:cNvSpPr txBox="1">
            <a:spLocks noChangeArrowheads="1"/>
          </p:cNvSpPr>
          <p:nvPr/>
        </p:nvSpPr>
        <p:spPr bwMode="auto">
          <a:xfrm>
            <a:off x="5486400" y="4000500"/>
            <a:ext cx="2933700" cy="779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dirty="0">
                <a:latin typeface="Courier New" pitchFamily="49" charset="0"/>
              </a:rPr>
              <a:t>while (x &lt; y)</a:t>
            </a:r>
          </a:p>
          <a:p>
            <a:pPr>
              <a:spcBef>
                <a:spcPct val="50000"/>
              </a:spcBef>
            </a:pPr>
            <a:r>
              <a:rPr lang="en-US" sz="1800" dirty="0">
                <a:latin typeface="Courier New" pitchFamily="49" charset="0"/>
              </a:rPr>
              <a:t>	x++;</a:t>
            </a:r>
            <a:endParaRPr lang="en-US" sz="1400" dirty="0">
              <a:latin typeface="Courier New" pitchFamily="49" charset="0"/>
            </a:endParaRPr>
          </a:p>
        </p:txBody>
      </p:sp>
      <p:sp>
        <p:nvSpPr>
          <p:cNvPr id="25626" name="Text Box 26"/>
          <p:cNvSpPr txBox="1">
            <a:spLocks noChangeArrowheads="1"/>
          </p:cNvSpPr>
          <p:nvPr/>
        </p:nvSpPr>
        <p:spPr bwMode="auto">
          <a:xfrm>
            <a:off x="2019300" y="3149600"/>
            <a:ext cx="1587500" cy="457200"/>
          </a:xfrm>
          <a:prstGeom prst="rect">
            <a:avLst/>
          </a:prstGeom>
          <a:ln/>
          <a:extLst/>
        </p:spPr>
        <p:style>
          <a:lnRef idx="1">
            <a:schemeClr val="accent3"/>
          </a:lnRef>
          <a:fillRef idx="2">
            <a:schemeClr val="accent3"/>
          </a:fillRef>
          <a:effectRef idx="1">
            <a:schemeClr val="accent3"/>
          </a:effectRef>
          <a:fontRef idx="minor">
            <a:schemeClr val="dk1"/>
          </a:fontRef>
        </p:style>
        <p:txBody>
          <a:bodyPr>
            <a:spAutoFit/>
          </a:bodyPr>
          <a:lstStyle/>
          <a:p>
            <a:pPr algn="ctr">
              <a:spcBef>
                <a:spcPct val="50000"/>
              </a:spcBef>
            </a:pPr>
            <a:r>
              <a:rPr lang="en-US" i="1" dirty="0"/>
              <a:t>Flowchart</a:t>
            </a:r>
            <a:endParaRPr lang="en-US" dirty="0"/>
          </a:p>
        </p:txBody>
      </p:sp>
      <p:sp>
        <p:nvSpPr>
          <p:cNvPr id="25627" name="Text Box 27"/>
          <p:cNvSpPr txBox="1">
            <a:spLocks noChangeArrowheads="1"/>
          </p:cNvSpPr>
          <p:nvPr/>
        </p:nvSpPr>
        <p:spPr bwMode="auto">
          <a:xfrm>
            <a:off x="5626100" y="3149600"/>
            <a:ext cx="1587500" cy="457200"/>
          </a:xfrm>
          <a:prstGeom prst="rect">
            <a:avLst/>
          </a:prstGeom>
          <a:ln/>
          <a:extLst/>
        </p:spPr>
        <p:style>
          <a:lnRef idx="1">
            <a:schemeClr val="accent5"/>
          </a:lnRef>
          <a:fillRef idx="2">
            <a:schemeClr val="accent5"/>
          </a:fillRef>
          <a:effectRef idx="1">
            <a:schemeClr val="accent5"/>
          </a:effectRef>
          <a:fontRef idx="minor">
            <a:schemeClr val="dk1"/>
          </a:fontRef>
        </p:style>
        <p:txBody>
          <a:bodyPr>
            <a:spAutoFit/>
          </a:bodyPr>
          <a:lstStyle/>
          <a:p>
            <a:pPr algn="ctr">
              <a:spcBef>
                <a:spcPct val="50000"/>
              </a:spcBef>
            </a:pPr>
            <a:r>
              <a:rPr lang="en-US" i="1" dirty="0"/>
              <a:t>C++ Code</a:t>
            </a:r>
            <a:endParaRPr lang="en-US" dirty="0"/>
          </a:p>
        </p:txBody>
      </p:sp>
      <p:grpSp>
        <p:nvGrpSpPr>
          <p:cNvPr id="25641" name="Group 41"/>
          <p:cNvGrpSpPr>
            <a:grpSpLocks/>
          </p:cNvGrpSpPr>
          <p:nvPr/>
        </p:nvGrpSpPr>
        <p:grpSpPr bwMode="auto">
          <a:xfrm>
            <a:off x="927100" y="3975100"/>
            <a:ext cx="3302000" cy="1892300"/>
            <a:chOff x="584" y="2504"/>
            <a:chExt cx="2080" cy="1192"/>
          </a:xfrm>
        </p:grpSpPr>
        <p:grpSp>
          <p:nvGrpSpPr>
            <p:cNvPr id="25628" name="Group 28"/>
            <p:cNvGrpSpPr>
              <a:grpSpLocks/>
            </p:cNvGrpSpPr>
            <p:nvPr/>
          </p:nvGrpSpPr>
          <p:grpSpPr bwMode="auto">
            <a:xfrm>
              <a:off x="584" y="2504"/>
              <a:ext cx="2080" cy="1192"/>
              <a:chOff x="2160" y="2632"/>
              <a:chExt cx="2080" cy="1192"/>
            </a:xfrm>
          </p:grpSpPr>
          <p:grpSp>
            <p:nvGrpSpPr>
              <p:cNvPr id="25629" name="Group 29"/>
              <p:cNvGrpSpPr>
                <a:grpSpLocks/>
              </p:cNvGrpSpPr>
              <p:nvPr/>
            </p:nvGrpSpPr>
            <p:grpSpPr bwMode="auto">
              <a:xfrm>
                <a:off x="2160" y="2632"/>
                <a:ext cx="2080" cy="1192"/>
                <a:chOff x="2152" y="2208"/>
                <a:chExt cx="2080" cy="1192"/>
              </a:xfrm>
            </p:grpSpPr>
            <p:sp>
              <p:nvSpPr>
                <p:cNvPr id="25630" name="AutoShape 30"/>
                <p:cNvSpPr>
                  <a:spLocks noChangeArrowheads="1"/>
                </p:cNvSpPr>
                <p:nvPr/>
              </p:nvSpPr>
              <p:spPr bwMode="auto">
                <a:xfrm>
                  <a:off x="2152" y="2440"/>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631" name="Text Box 31"/>
                <p:cNvSpPr txBox="1">
                  <a:spLocks noChangeArrowheads="1"/>
                </p:cNvSpPr>
                <p:nvPr/>
              </p:nvSpPr>
              <p:spPr bwMode="auto">
                <a:xfrm>
                  <a:off x="3248" y="2658"/>
                  <a:ext cx="848"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a:t> </a:t>
                  </a:r>
                </a:p>
                <a:p>
                  <a:pPr algn="ctr">
                    <a:spcBef>
                      <a:spcPct val="50000"/>
                    </a:spcBef>
                  </a:pPr>
                  <a:endParaRPr lang="en-US" sz="1200"/>
                </a:p>
              </p:txBody>
            </p:sp>
            <p:sp>
              <p:nvSpPr>
                <p:cNvPr id="25632" name="Line 32"/>
                <p:cNvSpPr>
                  <a:spLocks noChangeShapeType="1"/>
                </p:cNvSpPr>
                <p:nvPr/>
              </p:nvSpPr>
              <p:spPr bwMode="auto">
                <a:xfrm>
                  <a:off x="2592" y="316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633" name="Line 33"/>
                <p:cNvSpPr>
                  <a:spLocks noChangeShapeType="1"/>
                </p:cNvSpPr>
                <p:nvPr/>
              </p:nvSpPr>
              <p:spPr bwMode="auto">
                <a:xfrm flipH="1">
                  <a:off x="3032" y="2800"/>
                  <a:ext cx="21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634" name="Line 34"/>
                <p:cNvSpPr>
                  <a:spLocks noChangeShapeType="1"/>
                </p:cNvSpPr>
                <p:nvPr/>
              </p:nvSpPr>
              <p:spPr bwMode="auto">
                <a:xfrm>
                  <a:off x="2600" y="220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635" name="Line 35"/>
                <p:cNvSpPr>
                  <a:spLocks noChangeShapeType="1"/>
                </p:cNvSpPr>
                <p:nvPr/>
              </p:nvSpPr>
              <p:spPr bwMode="auto">
                <a:xfrm>
                  <a:off x="4096" y="2816"/>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636" name="Line 36"/>
                <p:cNvSpPr>
                  <a:spLocks noChangeShapeType="1"/>
                </p:cNvSpPr>
                <p:nvPr/>
              </p:nvSpPr>
              <p:spPr bwMode="auto">
                <a:xfrm flipV="1">
                  <a:off x="4232" y="2288"/>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637" name="Line 37"/>
                <p:cNvSpPr>
                  <a:spLocks noChangeShapeType="1"/>
                </p:cNvSpPr>
                <p:nvPr/>
              </p:nvSpPr>
              <p:spPr bwMode="auto">
                <a:xfrm flipH="1">
                  <a:off x="2592" y="2288"/>
                  <a:ext cx="164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5638" name="Text Box 38"/>
              <p:cNvSpPr txBox="1">
                <a:spLocks noChangeArrowheads="1"/>
              </p:cNvSpPr>
              <p:nvPr/>
            </p:nvSpPr>
            <p:spPr bwMode="auto">
              <a:xfrm>
                <a:off x="2320" y="3112"/>
                <a:ext cx="60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x &lt; y?</a:t>
                </a:r>
              </a:p>
            </p:txBody>
          </p:sp>
          <p:sp>
            <p:nvSpPr>
              <p:cNvPr id="25639" name="Text Box 39"/>
              <p:cNvSpPr txBox="1">
                <a:spLocks noChangeArrowheads="1"/>
              </p:cNvSpPr>
              <p:nvPr/>
            </p:nvSpPr>
            <p:spPr bwMode="auto">
              <a:xfrm>
                <a:off x="3256" y="3128"/>
                <a:ext cx="8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a:t>Add 1 to x</a:t>
                </a:r>
              </a:p>
            </p:txBody>
          </p:sp>
        </p:grpSp>
        <p:sp>
          <p:nvSpPr>
            <p:cNvPr id="25640" name="Text Box 40"/>
            <p:cNvSpPr txBox="1">
              <a:spLocks noChangeArrowheads="1"/>
            </p:cNvSpPr>
            <p:nvPr/>
          </p:nvSpPr>
          <p:spPr bwMode="auto">
            <a:xfrm>
              <a:off x="1285" y="2808"/>
              <a:ext cx="488" cy="23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dirty="0"/>
                <a:t>YES</a:t>
              </a:r>
              <a:endParaRPr lang="en-US" sz="1600" dirty="0"/>
            </a:p>
          </p:txBody>
        </p:sp>
      </p:grpSp>
    </p:spTree>
    <p:extLst>
      <p:ext uri="{BB962C8B-B14F-4D97-AF65-F5344CB8AC3E}">
        <p14:creationId xmlns:p14="http://schemas.microsoft.com/office/powerpoint/2010/main" xmlns="" val="1583326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r>
              <a:rPr lang="en-US"/>
              <a:t>Controlling a Repetition Structure</a:t>
            </a:r>
          </a:p>
        </p:txBody>
      </p:sp>
      <p:sp>
        <p:nvSpPr>
          <p:cNvPr id="26627" name="Rectangle 3"/>
          <p:cNvSpPr>
            <a:spLocks noGrp="1" noChangeArrowheads="1"/>
          </p:cNvSpPr>
          <p:nvPr>
            <p:ph idx="1"/>
          </p:nvPr>
        </p:nvSpPr>
        <p:spPr/>
        <p:txBody>
          <a:bodyPr/>
          <a:lstStyle/>
          <a:p>
            <a:r>
              <a:rPr lang="en-US" sz="2400" dirty="0"/>
              <a:t>The action performed by a repetition structure </a:t>
            </a:r>
            <a:r>
              <a:rPr lang="en-US" sz="2400" b="1" dirty="0"/>
              <a:t>must eventually cause the loop to terminate</a:t>
            </a:r>
            <a:r>
              <a:rPr lang="en-US" sz="2400" dirty="0"/>
              <a:t>. Otherwise, an infinite loop is created.</a:t>
            </a:r>
          </a:p>
          <a:p>
            <a:r>
              <a:rPr lang="en-US" sz="2400" dirty="0"/>
              <a:t>In this flowchart segment, x is never changed. Once the loop starts, it will never end.</a:t>
            </a:r>
          </a:p>
          <a:p>
            <a:r>
              <a:rPr lang="en-US" sz="2400" dirty="0">
                <a:solidFill>
                  <a:srgbClr val="FF0000"/>
                </a:solidFill>
              </a:rPr>
              <a:t>QUESTION: </a:t>
            </a:r>
            <a:r>
              <a:rPr lang="en-US" sz="2400" dirty="0"/>
              <a:t>How can this</a:t>
            </a:r>
            <a:br>
              <a:rPr lang="en-US" sz="2400" dirty="0"/>
            </a:br>
            <a:r>
              <a:rPr lang="en-US" sz="2400" dirty="0"/>
              <a:t>flowchart be modified so</a:t>
            </a:r>
            <a:br>
              <a:rPr lang="en-US" sz="2400" dirty="0"/>
            </a:br>
            <a:r>
              <a:rPr lang="en-US" sz="2400" dirty="0"/>
              <a:t>it is no longer an infinite</a:t>
            </a:r>
            <a:br>
              <a:rPr lang="en-US" sz="2400" dirty="0"/>
            </a:br>
            <a:r>
              <a:rPr lang="en-US" sz="2400" dirty="0"/>
              <a:t>loop?</a:t>
            </a:r>
          </a:p>
        </p:txBody>
      </p:sp>
      <p:grpSp>
        <p:nvGrpSpPr>
          <p:cNvPr id="26644" name="Group 20"/>
          <p:cNvGrpSpPr>
            <a:grpSpLocks/>
          </p:cNvGrpSpPr>
          <p:nvPr/>
        </p:nvGrpSpPr>
        <p:grpSpPr bwMode="auto">
          <a:xfrm>
            <a:off x="5118100" y="3746500"/>
            <a:ext cx="3302000" cy="1892300"/>
            <a:chOff x="3224" y="2360"/>
            <a:chExt cx="2080" cy="1192"/>
          </a:xfrm>
        </p:grpSpPr>
        <p:grpSp>
          <p:nvGrpSpPr>
            <p:cNvPr id="26631" name="Group 7"/>
            <p:cNvGrpSpPr>
              <a:grpSpLocks/>
            </p:cNvGrpSpPr>
            <p:nvPr/>
          </p:nvGrpSpPr>
          <p:grpSpPr bwMode="auto">
            <a:xfrm>
              <a:off x="3224" y="2360"/>
              <a:ext cx="2080" cy="1192"/>
              <a:chOff x="2160" y="2632"/>
              <a:chExt cx="2080" cy="1192"/>
            </a:xfrm>
          </p:grpSpPr>
          <p:grpSp>
            <p:nvGrpSpPr>
              <p:cNvPr id="26632" name="Group 8"/>
              <p:cNvGrpSpPr>
                <a:grpSpLocks/>
              </p:cNvGrpSpPr>
              <p:nvPr/>
            </p:nvGrpSpPr>
            <p:grpSpPr bwMode="auto">
              <a:xfrm>
                <a:off x="2160" y="2632"/>
                <a:ext cx="2080" cy="1192"/>
                <a:chOff x="2152" y="2208"/>
                <a:chExt cx="2080" cy="1192"/>
              </a:xfrm>
            </p:grpSpPr>
            <p:sp>
              <p:nvSpPr>
                <p:cNvPr id="26633" name="AutoShape 9"/>
                <p:cNvSpPr>
                  <a:spLocks noChangeArrowheads="1"/>
                </p:cNvSpPr>
                <p:nvPr/>
              </p:nvSpPr>
              <p:spPr bwMode="auto">
                <a:xfrm>
                  <a:off x="2152" y="2440"/>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34" name="Text Box 10"/>
                <p:cNvSpPr txBox="1">
                  <a:spLocks noChangeArrowheads="1"/>
                </p:cNvSpPr>
                <p:nvPr/>
              </p:nvSpPr>
              <p:spPr bwMode="auto">
                <a:xfrm>
                  <a:off x="3376" y="2658"/>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26635" name="Line 11"/>
                <p:cNvSpPr>
                  <a:spLocks noChangeShapeType="1"/>
                </p:cNvSpPr>
                <p:nvPr/>
              </p:nvSpPr>
              <p:spPr bwMode="auto">
                <a:xfrm>
                  <a:off x="2592" y="316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36" name="Line 12"/>
                <p:cNvSpPr>
                  <a:spLocks noChangeShapeType="1"/>
                </p:cNvSpPr>
                <p:nvPr/>
              </p:nvSpPr>
              <p:spPr bwMode="auto">
                <a:xfrm flipH="1">
                  <a:off x="3032" y="2800"/>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37" name="Line 13"/>
                <p:cNvSpPr>
                  <a:spLocks noChangeShapeType="1"/>
                </p:cNvSpPr>
                <p:nvPr/>
              </p:nvSpPr>
              <p:spPr bwMode="auto">
                <a:xfrm>
                  <a:off x="2600" y="220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38" name="Line 14"/>
                <p:cNvSpPr>
                  <a:spLocks noChangeShapeType="1"/>
                </p:cNvSpPr>
                <p:nvPr/>
              </p:nvSpPr>
              <p:spPr bwMode="auto">
                <a:xfrm>
                  <a:off x="4096" y="2816"/>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39" name="Line 15"/>
                <p:cNvSpPr>
                  <a:spLocks noChangeShapeType="1"/>
                </p:cNvSpPr>
                <p:nvPr/>
              </p:nvSpPr>
              <p:spPr bwMode="auto">
                <a:xfrm flipV="1">
                  <a:off x="4232" y="2288"/>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40" name="Line 16"/>
                <p:cNvSpPr>
                  <a:spLocks noChangeShapeType="1"/>
                </p:cNvSpPr>
                <p:nvPr/>
              </p:nvSpPr>
              <p:spPr bwMode="auto">
                <a:xfrm flipH="1">
                  <a:off x="2600" y="2288"/>
                  <a:ext cx="16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6641" name="Text Box 17"/>
              <p:cNvSpPr txBox="1">
                <a:spLocks noChangeArrowheads="1"/>
              </p:cNvSpPr>
              <p:nvPr/>
            </p:nvSpPr>
            <p:spPr bwMode="auto">
              <a:xfrm>
                <a:off x="2320" y="3112"/>
                <a:ext cx="60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x &lt; y?</a:t>
                </a:r>
              </a:p>
            </p:txBody>
          </p:sp>
          <p:sp>
            <p:nvSpPr>
              <p:cNvPr id="26642" name="Text Box 18"/>
              <p:cNvSpPr txBox="1">
                <a:spLocks noChangeArrowheads="1"/>
              </p:cNvSpPr>
              <p:nvPr/>
            </p:nvSpPr>
            <p:spPr bwMode="auto">
              <a:xfrm>
                <a:off x="3352" y="3128"/>
                <a:ext cx="816"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Display x</a:t>
                </a:r>
              </a:p>
            </p:txBody>
          </p:sp>
        </p:grpSp>
        <p:sp>
          <p:nvSpPr>
            <p:cNvPr id="26643" name="Text Box 19"/>
            <p:cNvSpPr txBox="1">
              <a:spLocks noChangeArrowheads="1"/>
            </p:cNvSpPr>
            <p:nvPr/>
          </p:nvSpPr>
          <p:spPr bwMode="auto">
            <a:xfrm>
              <a:off x="3960" y="2648"/>
              <a:ext cx="488"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grpSp>
    </p:spTree>
    <p:extLst>
      <p:ext uri="{BB962C8B-B14F-4D97-AF65-F5344CB8AC3E}">
        <p14:creationId xmlns:p14="http://schemas.microsoft.com/office/powerpoint/2010/main" xmlns="" val="34585122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r>
              <a:rPr lang="en-US"/>
              <a:t>Controlling a Repetition Structure</a:t>
            </a:r>
          </a:p>
        </p:txBody>
      </p:sp>
      <p:sp>
        <p:nvSpPr>
          <p:cNvPr id="27651" name="Rectangle 3"/>
          <p:cNvSpPr>
            <a:spLocks noGrp="1" noChangeArrowheads="1"/>
          </p:cNvSpPr>
          <p:nvPr>
            <p:ph idx="1"/>
          </p:nvPr>
        </p:nvSpPr>
        <p:spPr/>
        <p:txBody>
          <a:bodyPr/>
          <a:lstStyle/>
          <a:p>
            <a:r>
              <a:rPr lang="en-US" sz="2400" dirty="0">
                <a:solidFill>
                  <a:srgbClr val="00B050"/>
                </a:solidFill>
              </a:rPr>
              <a:t>ANSWER: </a:t>
            </a:r>
            <a:r>
              <a:rPr lang="en-US" sz="2400" dirty="0"/>
              <a:t>By adding an action within the repetition that changes the value of x.</a:t>
            </a:r>
          </a:p>
        </p:txBody>
      </p:sp>
      <p:grpSp>
        <p:nvGrpSpPr>
          <p:cNvPr id="20" name="Group 19"/>
          <p:cNvGrpSpPr>
            <a:grpSpLocks/>
          </p:cNvGrpSpPr>
          <p:nvPr/>
        </p:nvGrpSpPr>
        <p:grpSpPr bwMode="auto">
          <a:xfrm>
            <a:off x="2095500" y="3454400"/>
            <a:ext cx="5003800" cy="1892300"/>
            <a:chOff x="1320" y="2176"/>
            <a:chExt cx="3152" cy="1192"/>
          </a:xfrm>
        </p:grpSpPr>
        <p:grpSp>
          <p:nvGrpSpPr>
            <p:cNvPr id="21" name="Group 4"/>
            <p:cNvGrpSpPr>
              <a:grpSpLocks/>
            </p:cNvGrpSpPr>
            <p:nvPr/>
          </p:nvGrpSpPr>
          <p:grpSpPr bwMode="auto">
            <a:xfrm>
              <a:off x="1320" y="2176"/>
              <a:ext cx="3152" cy="1192"/>
              <a:chOff x="1320" y="2176"/>
              <a:chExt cx="3152" cy="1192"/>
            </a:xfrm>
          </p:grpSpPr>
          <p:sp>
            <p:nvSpPr>
              <p:cNvPr id="23" name="AutoShape 5"/>
              <p:cNvSpPr>
                <a:spLocks noChangeArrowheads="1"/>
              </p:cNvSpPr>
              <p:nvPr/>
            </p:nvSpPr>
            <p:spPr bwMode="auto">
              <a:xfrm>
                <a:off x="1320" y="240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4" name="Text Box 6"/>
              <p:cNvSpPr txBox="1">
                <a:spLocks noChangeArrowheads="1"/>
              </p:cNvSpPr>
              <p:nvPr/>
            </p:nvSpPr>
            <p:spPr bwMode="auto">
              <a:xfrm>
                <a:off x="2544" y="262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25" name="Line 7"/>
              <p:cNvSpPr>
                <a:spLocks noChangeShapeType="1"/>
              </p:cNvSpPr>
              <p:nvPr/>
            </p:nvSpPr>
            <p:spPr bwMode="auto">
              <a:xfrm>
                <a:off x="1760" y="3136"/>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 name="Line 8"/>
              <p:cNvSpPr>
                <a:spLocks noChangeShapeType="1"/>
              </p:cNvSpPr>
              <p:nvPr/>
            </p:nvSpPr>
            <p:spPr bwMode="auto">
              <a:xfrm flipH="1">
                <a:off x="2200" y="2768"/>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7" name="Line 9"/>
              <p:cNvSpPr>
                <a:spLocks noChangeShapeType="1"/>
              </p:cNvSpPr>
              <p:nvPr/>
            </p:nvSpPr>
            <p:spPr bwMode="auto">
              <a:xfrm>
                <a:off x="1768" y="217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 name="Line 10"/>
              <p:cNvSpPr>
                <a:spLocks noChangeShapeType="1"/>
              </p:cNvSpPr>
              <p:nvPr/>
            </p:nvSpPr>
            <p:spPr bwMode="auto">
              <a:xfrm>
                <a:off x="4336" y="2784"/>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 name="Line 11"/>
              <p:cNvSpPr>
                <a:spLocks noChangeShapeType="1"/>
              </p:cNvSpPr>
              <p:nvPr/>
            </p:nvSpPr>
            <p:spPr bwMode="auto">
              <a:xfrm flipV="1">
                <a:off x="4472" y="2256"/>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 name="Line 12"/>
              <p:cNvSpPr>
                <a:spLocks noChangeShapeType="1"/>
              </p:cNvSpPr>
              <p:nvPr/>
            </p:nvSpPr>
            <p:spPr bwMode="auto">
              <a:xfrm flipH="1">
                <a:off x="1764" y="2256"/>
                <a:ext cx="270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 name="Text Box 13"/>
              <p:cNvSpPr txBox="1">
                <a:spLocks noChangeArrowheads="1"/>
              </p:cNvSpPr>
              <p:nvPr/>
            </p:nvSpPr>
            <p:spPr bwMode="auto">
              <a:xfrm>
                <a:off x="1480" y="2656"/>
                <a:ext cx="60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x &lt; y?</a:t>
                </a:r>
              </a:p>
            </p:txBody>
          </p:sp>
          <p:sp>
            <p:nvSpPr>
              <p:cNvPr id="32" name="Text Box 14"/>
              <p:cNvSpPr txBox="1">
                <a:spLocks noChangeArrowheads="1"/>
              </p:cNvSpPr>
              <p:nvPr/>
            </p:nvSpPr>
            <p:spPr bwMode="auto">
              <a:xfrm>
                <a:off x="2512" y="2672"/>
                <a:ext cx="816"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dirty="0"/>
                  <a:t>Display x</a:t>
                </a:r>
              </a:p>
            </p:txBody>
          </p:sp>
          <p:sp>
            <p:nvSpPr>
              <p:cNvPr id="33" name="Text Box 15"/>
              <p:cNvSpPr txBox="1">
                <a:spLocks noChangeArrowheads="1"/>
              </p:cNvSpPr>
              <p:nvPr/>
            </p:nvSpPr>
            <p:spPr bwMode="auto">
              <a:xfrm>
                <a:off x="3432" y="2626"/>
                <a:ext cx="896"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a:t> </a:t>
                </a:r>
              </a:p>
              <a:p>
                <a:pPr algn="ctr">
                  <a:spcBef>
                    <a:spcPct val="50000"/>
                  </a:spcBef>
                </a:pPr>
                <a:endParaRPr lang="en-US" sz="1200"/>
              </a:p>
            </p:txBody>
          </p:sp>
          <p:sp>
            <p:nvSpPr>
              <p:cNvPr id="34" name="Line 16"/>
              <p:cNvSpPr>
                <a:spLocks noChangeShapeType="1"/>
              </p:cNvSpPr>
              <p:nvPr/>
            </p:nvSpPr>
            <p:spPr bwMode="auto">
              <a:xfrm flipH="1">
                <a:off x="3264" y="2768"/>
                <a:ext cx="168"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5" name="Text Box 17"/>
              <p:cNvSpPr txBox="1">
                <a:spLocks noChangeArrowheads="1"/>
              </p:cNvSpPr>
              <p:nvPr/>
            </p:nvSpPr>
            <p:spPr bwMode="auto">
              <a:xfrm>
                <a:off x="3399" y="2680"/>
                <a:ext cx="96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a:t>Add 1 to x</a:t>
                </a:r>
              </a:p>
            </p:txBody>
          </p:sp>
        </p:grpSp>
        <p:sp>
          <p:nvSpPr>
            <p:cNvPr id="22" name="Text Box 18"/>
            <p:cNvSpPr txBox="1">
              <a:spLocks noChangeArrowheads="1"/>
            </p:cNvSpPr>
            <p:nvPr/>
          </p:nvSpPr>
          <p:spPr bwMode="auto">
            <a:xfrm>
              <a:off x="2064" y="2464"/>
              <a:ext cx="488"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grpSp>
    </p:spTree>
    <p:extLst>
      <p:ext uri="{BB962C8B-B14F-4D97-AF65-F5344CB8AC3E}">
        <p14:creationId xmlns:p14="http://schemas.microsoft.com/office/powerpoint/2010/main" xmlns="" val="3196483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r>
              <a:rPr lang="en-US" dirty="0"/>
              <a:t>A Pre-Test Repetition Structure</a:t>
            </a:r>
          </a:p>
        </p:txBody>
      </p:sp>
      <p:sp>
        <p:nvSpPr>
          <p:cNvPr id="28675" name="Rectangle 3"/>
          <p:cNvSpPr>
            <a:spLocks noGrp="1" noChangeArrowheads="1"/>
          </p:cNvSpPr>
          <p:nvPr>
            <p:ph idx="1"/>
          </p:nvPr>
        </p:nvSpPr>
        <p:spPr/>
        <p:txBody>
          <a:bodyPr/>
          <a:lstStyle/>
          <a:p>
            <a:r>
              <a:rPr lang="en-US" sz="2400" dirty="0"/>
              <a:t>This type of structure is known as a pre-test repetition structure. The condition is tested </a:t>
            </a:r>
            <a:r>
              <a:rPr lang="en-US" sz="2400" i="1" dirty="0"/>
              <a:t>BEFORE</a:t>
            </a:r>
            <a:r>
              <a:rPr lang="en-US" sz="2400" dirty="0"/>
              <a:t> any actions are performed.</a:t>
            </a:r>
          </a:p>
        </p:txBody>
      </p:sp>
      <p:grpSp>
        <p:nvGrpSpPr>
          <p:cNvPr id="28691" name="Group 19"/>
          <p:cNvGrpSpPr>
            <a:grpSpLocks/>
          </p:cNvGrpSpPr>
          <p:nvPr/>
        </p:nvGrpSpPr>
        <p:grpSpPr bwMode="auto">
          <a:xfrm>
            <a:off x="2095500" y="3454400"/>
            <a:ext cx="5003800" cy="1892300"/>
            <a:chOff x="1320" y="2176"/>
            <a:chExt cx="3152" cy="1192"/>
          </a:xfrm>
        </p:grpSpPr>
        <p:grpSp>
          <p:nvGrpSpPr>
            <p:cNvPr id="28676" name="Group 4"/>
            <p:cNvGrpSpPr>
              <a:grpSpLocks/>
            </p:cNvGrpSpPr>
            <p:nvPr/>
          </p:nvGrpSpPr>
          <p:grpSpPr bwMode="auto">
            <a:xfrm>
              <a:off x="1320" y="2176"/>
              <a:ext cx="3152" cy="1192"/>
              <a:chOff x="1320" y="2176"/>
              <a:chExt cx="3152" cy="1192"/>
            </a:xfrm>
          </p:grpSpPr>
          <p:sp>
            <p:nvSpPr>
              <p:cNvPr id="28677" name="AutoShape 5"/>
              <p:cNvSpPr>
                <a:spLocks noChangeArrowheads="1"/>
              </p:cNvSpPr>
              <p:nvPr/>
            </p:nvSpPr>
            <p:spPr bwMode="auto">
              <a:xfrm>
                <a:off x="1320" y="240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78" name="Text Box 6"/>
              <p:cNvSpPr txBox="1">
                <a:spLocks noChangeArrowheads="1"/>
              </p:cNvSpPr>
              <p:nvPr/>
            </p:nvSpPr>
            <p:spPr bwMode="auto">
              <a:xfrm>
                <a:off x="2544" y="262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28679" name="Line 7"/>
              <p:cNvSpPr>
                <a:spLocks noChangeShapeType="1"/>
              </p:cNvSpPr>
              <p:nvPr/>
            </p:nvSpPr>
            <p:spPr bwMode="auto">
              <a:xfrm>
                <a:off x="1760" y="3136"/>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80" name="Line 8"/>
              <p:cNvSpPr>
                <a:spLocks noChangeShapeType="1"/>
              </p:cNvSpPr>
              <p:nvPr/>
            </p:nvSpPr>
            <p:spPr bwMode="auto">
              <a:xfrm flipH="1">
                <a:off x="2200" y="2768"/>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81" name="Line 9"/>
              <p:cNvSpPr>
                <a:spLocks noChangeShapeType="1"/>
              </p:cNvSpPr>
              <p:nvPr/>
            </p:nvSpPr>
            <p:spPr bwMode="auto">
              <a:xfrm>
                <a:off x="1768" y="217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4336" y="2784"/>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83" name="Line 11"/>
              <p:cNvSpPr>
                <a:spLocks noChangeShapeType="1"/>
              </p:cNvSpPr>
              <p:nvPr/>
            </p:nvSpPr>
            <p:spPr bwMode="auto">
              <a:xfrm flipV="1">
                <a:off x="4472" y="2256"/>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84" name="Line 12"/>
              <p:cNvSpPr>
                <a:spLocks noChangeShapeType="1"/>
              </p:cNvSpPr>
              <p:nvPr/>
            </p:nvSpPr>
            <p:spPr bwMode="auto">
              <a:xfrm flipH="1">
                <a:off x="1764" y="2256"/>
                <a:ext cx="270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85" name="Text Box 13"/>
              <p:cNvSpPr txBox="1">
                <a:spLocks noChangeArrowheads="1"/>
              </p:cNvSpPr>
              <p:nvPr/>
            </p:nvSpPr>
            <p:spPr bwMode="auto">
              <a:xfrm>
                <a:off x="1480" y="2656"/>
                <a:ext cx="60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x &lt; y?</a:t>
                </a:r>
              </a:p>
            </p:txBody>
          </p:sp>
          <p:sp>
            <p:nvSpPr>
              <p:cNvPr id="28686" name="Text Box 14"/>
              <p:cNvSpPr txBox="1">
                <a:spLocks noChangeArrowheads="1"/>
              </p:cNvSpPr>
              <p:nvPr/>
            </p:nvSpPr>
            <p:spPr bwMode="auto">
              <a:xfrm>
                <a:off x="2512" y="2672"/>
                <a:ext cx="816"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dirty="0"/>
                  <a:t>Display x</a:t>
                </a:r>
              </a:p>
            </p:txBody>
          </p:sp>
          <p:sp>
            <p:nvSpPr>
              <p:cNvPr id="28687" name="Text Box 15"/>
              <p:cNvSpPr txBox="1">
                <a:spLocks noChangeArrowheads="1"/>
              </p:cNvSpPr>
              <p:nvPr/>
            </p:nvSpPr>
            <p:spPr bwMode="auto">
              <a:xfrm>
                <a:off x="3432" y="2626"/>
                <a:ext cx="896"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a:t> </a:t>
                </a:r>
              </a:p>
              <a:p>
                <a:pPr algn="ctr">
                  <a:spcBef>
                    <a:spcPct val="50000"/>
                  </a:spcBef>
                </a:pPr>
                <a:endParaRPr lang="en-US" sz="1200"/>
              </a:p>
            </p:txBody>
          </p:sp>
          <p:sp>
            <p:nvSpPr>
              <p:cNvPr id="28688" name="Line 16"/>
              <p:cNvSpPr>
                <a:spLocks noChangeShapeType="1"/>
              </p:cNvSpPr>
              <p:nvPr/>
            </p:nvSpPr>
            <p:spPr bwMode="auto">
              <a:xfrm flipH="1">
                <a:off x="3264" y="2768"/>
                <a:ext cx="168"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89" name="Text Box 17"/>
              <p:cNvSpPr txBox="1">
                <a:spLocks noChangeArrowheads="1"/>
              </p:cNvSpPr>
              <p:nvPr/>
            </p:nvSpPr>
            <p:spPr bwMode="auto">
              <a:xfrm>
                <a:off x="3399" y="2680"/>
                <a:ext cx="96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a:t>Add 1 to x</a:t>
                </a:r>
              </a:p>
            </p:txBody>
          </p:sp>
        </p:grpSp>
        <p:sp>
          <p:nvSpPr>
            <p:cNvPr id="28690" name="Text Box 18"/>
            <p:cNvSpPr txBox="1">
              <a:spLocks noChangeArrowheads="1"/>
            </p:cNvSpPr>
            <p:nvPr/>
          </p:nvSpPr>
          <p:spPr bwMode="auto">
            <a:xfrm>
              <a:off x="2064" y="2464"/>
              <a:ext cx="488"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grpSp>
    </p:spTree>
    <p:extLst>
      <p:ext uri="{BB962C8B-B14F-4D97-AF65-F5344CB8AC3E}">
        <p14:creationId xmlns:p14="http://schemas.microsoft.com/office/powerpoint/2010/main" xmlns="" val="21223240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r>
              <a:rPr lang="en-US" dirty="0"/>
              <a:t>A Pre-Test Repetition Structure</a:t>
            </a:r>
          </a:p>
        </p:txBody>
      </p:sp>
      <p:sp>
        <p:nvSpPr>
          <p:cNvPr id="29699" name="Rectangle 3"/>
          <p:cNvSpPr>
            <a:spLocks noGrp="1" noChangeArrowheads="1"/>
          </p:cNvSpPr>
          <p:nvPr>
            <p:ph idx="1"/>
          </p:nvPr>
        </p:nvSpPr>
        <p:spPr/>
        <p:txBody>
          <a:bodyPr/>
          <a:lstStyle/>
          <a:p>
            <a:r>
              <a:rPr lang="en-US" sz="2400"/>
              <a:t>In a pre-test repetition structure, if the condition does not exist, the loop will never begin.</a:t>
            </a:r>
          </a:p>
        </p:txBody>
      </p:sp>
      <p:grpSp>
        <p:nvGrpSpPr>
          <p:cNvPr id="29715" name="Group 19"/>
          <p:cNvGrpSpPr>
            <a:grpSpLocks/>
          </p:cNvGrpSpPr>
          <p:nvPr/>
        </p:nvGrpSpPr>
        <p:grpSpPr bwMode="auto">
          <a:xfrm>
            <a:off x="2095500" y="3454400"/>
            <a:ext cx="5003800" cy="1892300"/>
            <a:chOff x="1320" y="2176"/>
            <a:chExt cx="3152" cy="1192"/>
          </a:xfrm>
        </p:grpSpPr>
        <p:grpSp>
          <p:nvGrpSpPr>
            <p:cNvPr id="29700" name="Group 4"/>
            <p:cNvGrpSpPr>
              <a:grpSpLocks/>
            </p:cNvGrpSpPr>
            <p:nvPr/>
          </p:nvGrpSpPr>
          <p:grpSpPr bwMode="auto">
            <a:xfrm>
              <a:off x="1320" y="2176"/>
              <a:ext cx="3152" cy="1192"/>
              <a:chOff x="1320" y="2176"/>
              <a:chExt cx="3152" cy="1192"/>
            </a:xfrm>
          </p:grpSpPr>
          <p:sp>
            <p:nvSpPr>
              <p:cNvPr id="29701" name="AutoShape 5"/>
              <p:cNvSpPr>
                <a:spLocks noChangeArrowheads="1"/>
              </p:cNvSpPr>
              <p:nvPr/>
            </p:nvSpPr>
            <p:spPr bwMode="auto">
              <a:xfrm>
                <a:off x="1320" y="240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02" name="Text Box 6"/>
              <p:cNvSpPr txBox="1">
                <a:spLocks noChangeArrowheads="1"/>
              </p:cNvSpPr>
              <p:nvPr/>
            </p:nvSpPr>
            <p:spPr bwMode="auto">
              <a:xfrm>
                <a:off x="2544" y="262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29703" name="Line 7"/>
              <p:cNvSpPr>
                <a:spLocks noChangeShapeType="1"/>
              </p:cNvSpPr>
              <p:nvPr/>
            </p:nvSpPr>
            <p:spPr bwMode="auto">
              <a:xfrm>
                <a:off x="1760" y="3136"/>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04" name="Line 8"/>
              <p:cNvSpPr>
                <a:spLocks noChangeShapeType="1"/>
              </p:cNvSpPr>
              <p:nvPr/>
            </p:nvSpPr>
            <p:spPr bwMode="auto">
              <a:xfrm flipH="1">
                <a:off x="2200" y="2768"/>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05" name="Line 9"/>
              <p:cNvSpPr>
                <a:spLocks noChangeShapeType="1"/>
              </p:cNvSpPr>
              <p:nvPr/>
            </p:nvSpPr>
            <p:spPr bwMode="auto">
              <a:xfrm>
                <a:off x="1768" y="217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06" name="Line 10"/>
              <p:cNvSpPr>
                <a:spLocks noChangeShapeType="1"/>
              </p:cNvSpPr>
              <p:nvPr/>
            </p:nvSpPr>
            <p:spPr bwMode="auto">
              <a:xfrm>
                <a:off x="4336" y="2784"/>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07" name="Line 11"/>
              <p:cNvSpPr>
                <a:spLocks noChangeShapeType="1"/>
              </p:cNvSpPr>
              <p:nvPr/>
            </p:nvSpPr>
            <p:spPr bwMode="auto">
              <a:xfrm flipV="1">
                <a:off x="4472" y="2256"/>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08" name="Line 12"/>
              <p:cNvSpPr>
                <a:spLocks noChangeShapeType="1"/>
              </p:cNvSpPr>
              <p:nvPr/>
            </p:nvSpPr>
            <p:spPr bwMode="auto">
              <a:xfrm flipH="1">
                <a:off x="1792" y="2256"/>
                <a:ext cx="268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09" name="Text Box 13"/>
              <p:cNvSpPr txBox="1">
                <a:spLocks noChangeArrowheads="1"/>
              </p:cNvSpPr>
              <p:nvPr/>
            </p:nvSpPr>
            <p:spPr bwMode="auto">
              <a:xfrm>
                <a:off x="1480" y="2656"/>
                <a:ext cx="60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x &lt; y?</a:t>
                </a:r>
              </a:p>
            </p:txBody>
          </p:sp>
          <p:sp>
            <p:nvSpPr>
              <p:cNvPr id="29710" name="Text Box 14"/>
              <p:cNvSpPr txBox="1">
                <a:spLocks noChangeArrowheads="1"/>
              </p:cNvSpPr>
              <p:nvPr/>
            </p:nvSpPr>
            <p:spPr bwMode="auto">
              <a:xfrm>
                <a:off x="2512" y="2672"/>
                <a:ext cx="816"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Display x</a:t>
                </a:r>
              </a:p>
            </p:txBody>
          </p:sp>
          <p:sp>
            <p:nvSpPr>
              <p:cNvPr id="29711" name="Text Box 15"/>
              <p:cNvSpPr txBox="1">
                <a:spLocks noChangeArrowheads="1"/>
              </p:cNvSpPr>
              <p:nvPr/>
            </p:nvSpPr>
            <p:spPr bwMode="auto">
              <a:xfrm>
                <a:off x="3504" y="2626"/>
                <a:ext cx="824"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a:t> </a:t>
                </a:r>
              </a:p>
              <a:p>
                <a:pPr algn="ctr">
                  <a:spcBef>
                    <a:spcPct val="50000"/>
                  </a:spcBef>
                </a:pPr>
                <a:endParaRPr lang="en-US" sz="1200"/>
              </a:p>
            </p:txBody>
          </p:sp>
          <p:sp>
            <p:nvSpPr>
              <p:cNvPr id="29712" name="Line 16"/>
              <p:cNvSpPr>
                <a:spLocks noChangeShapeType="1"/>
              </p:cNvSpPr>
              <p:nvPr/>
            </p:nvSpPr>
            <p:spPr bwMode="auto">
              <a:xfrm flipH="1">
                <a:off x="3264" y="2768"/>
                <a:ext cx="240"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13" name="Text Box 17"/>
              <p:cNvSpPr txBox="1">
                <a:spLocks noChangeArrowheads="1"/>
              </p:cNvSpPr>
              <p:nvPr/>
            </p:nvSpPr>
            <p:spPr bwMode="auto">
              <a:xfrm>
                <a:off x="3456" y="2680"/>
                <a:ext cx="8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a:t>Add 1 to x</a:t>
                </a:r>
              </a:p>
            </p:txBody>
          </p:sp>
        </p:grpSp>
        <p:sp>
          <p:nvSpPr>
            <p:cNvPr id="29714" name="Text Box 18"/>
            <p:cNvSpPr txBox="1">
              <a:spLocks noChangeArrowheads="1"/>
            </p:cNvSpPr>
            <p:nvPr/>
          </p:nvSpPr>
          <p:spPr bwMode="auto">
            <a:xfrm>
              <a:off x="2040" y="2440"/>
              <a:ext cx="488"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grpSp>
    </p:spTree>
    <p:extLst>
      <p:ext uri="{BB962C8B-B14F-4D97-AF65-F5344CB8AC3E}">
        <p14:creationId xmlns:p14="http://schemas.microsoft.com/office/powerpoint/2010/main" xmlns="" val="584629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r>
              <a:rPr lang="en-US"/>
              <a:t>A Post-Test Repetition Structure</a:t>
            </a:r>
          </a:p>
        </p:txBody>
      </p:sp>
      <p:sp>
        <p:nvSpPr>
          <p:cNvPr id="30723" name="Rectangle 3"/>
          <p:cNvSpPr>
            <a:spLocks noGrp="1" noChangeArrowheads="1"/>
          </p:cNvSpPr>
          <p:nvPr>
            <p:ph idx="1"/>
          </p:nvPr>
        </p:nvSpPr>
        <p:spPr/>
        <p:txBody>
          <a:bodyPr/>
          <a:lstStyle/>
          <a:p>
            <a:r>
              <a:rPr lang="en-US" sz="2400" dirty="0"/>
              <a:t>This flowchart segment shows a post-test</a:t>
            </a:r>
            <a:br>
              <a:rPr lang="en-US" sz="2400" dirty="0"/>
            </a:br>
            <a:r>
              <a:rPr lang="en-US" sz="2400" dirty="0"/>
              <a:t>repetition structure.</a:t>
            </a:r>
          </a:p>
          <a:p>
            <a:r>
              <a:rPr lang="en-US" sz="2400" dirty="0"/>
              <a:t>The condition is tested </a:t>
            </a:r>
            <a:r>
              <a:rPr lang="en-US" sz="2400" i="1" dirty="0"/>
              <a:t>AFTER</a:t>
            </a:r>
            <a:r>
              <a:rPr lang="en-US" sz="2400" dirty="0"/>
              <a:t> the actions</a:t>
            </a:r>
            <a:br>
              <a:rPr lang="en-US" sz="2400" dirty="0"/>
            </a:br>
            <a:r>
              <a:rPr lang="en-US" sz="2400" dirty="0"/>
              <a:t>are performed.</a:t>
            </a:r>
          </a:p>
          <a:p>
            <a:r>
              <a:rPr lang="en-US" sz="2400" dirty="0"/>
              <a:t>A post-test repetition structure always</a:t>
            </a:r>
            <a:br>
              <a:rPr lang="en-US" sz="2400" dirty="0"/>
            </a:br>
            <a:r>
              <a:rPr lang="en-US" sz="2400" dirty="0"/>
              <a:t>performs its actions at least once.</a:t>
            </a:r>
          </a:p>
        </p:txBody>
      </p:sp>
      <p:grpSp>
        <p:nvGrpSpPr>
          <p:cNvPr id="30745" name="Group 25"/>
          <p:cNvGrpSpPr>
            <a:grpSpLocks/>
          </p:cNvGrpSpPr>
          <p:nvPr/>
        </p:nvGrpSpPr>
        <p:grpSpPr bwMode="auto">
          <a:xfrm>
            <a:off x="6629400" y="2552700"/>
            <a:ext cx="1981200" cy="3771900"/>
            <a:chOff x="3992" y="1464"/>
            <a:chExt cx="1248" cy="2376"/>
          </a:xfrm>
        </p:grpSpPr>
        <p:sp>
          <p:nvSpPr>
            <p:cNvPr id="30727" name="Line 7"/>
            <p:cNvSpPr>
              <a:spLocks noChangeShapeType="1"/>
            </p:cNvSpPr>
            <p:nvPr/>
          </p:nvSpPr>
          <p:spPr bwMode="auto">
            <a:xfrm>
              <a:off x="4488" y="1464"/>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29" name="Line 9"/>
            <p:cNvSpPr>
              <a:spLocks noChangeShapeType="1"/>
            </p:cNvSpPr>
            <p:nvPr/>
          </p:nvSpPr>
          <p:spPr bwMode="auto">
            <a:xfrm>
              <a:off x="4480" y="2640"/>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30" name="Line 10"/>
            <p:cNvSpPr>
              <a:spLocks noChangeShapeType="1"/>
            </p:cNvSpPr>
            <p:nvPr/>
          </p:nvSpPr>
          <p:spPr bwMode="auto">
            <a:xfrm flipV="1">
              <a:off x="4928" y="3232"/>
              <a:ext cx="264"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31" name="Line 11"/>
            <p:cNvSpPr>
              <a:spLocks noChangeShapeType="1"/>
            </p:cNvSpPr>
            <p:nvPr/>
          </p:nvSpPr>
          <p:spPr bwMode="auto">
            <a:xfrm flipH="1" flipV="1">
              <a:off x="5184" y="1560"/>
              <a:ext cx="0" cy="167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0738" name="Group 18"/>
            <p:cNvGrpSpPr>
              <a:grpSpLocks/>
            </p:cNvGrpSpPr>
            <p:nvPr/>
          </p:nvGrpSpPr>
          <p:grpSpPr bwMode="auto">
            <a:xfrm>
              <a:off x="4064" y="1698"/>
              <a:ext cx="816" cy="352"/>
              <a:chOff x="2512" y="2626"/>
              <a:chExt cx="816" cy="352"/>
            </a:xfrm>
          </p:grpSpPr>
          <p:sp>
            <p:nvSpPr>
              <p:cNvPr id="30726" name="Text Box 6"/>
              <p:cNvSpPr txBox="1">
                <a:spLocks noChangeArrowheads="1"/>
              </p:cNvSpPr>
              <p:nvPr/>
            </p:nvSpPr>
            <p:spPr bwMode="auto">
              <a:xfrm>
                <a:off x="2544" y="262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30734" name="Text Box 14"/>
              <p:cNvSpPr txBox="1">
                <a:spLocks noChangeArrowheads="1"/>
              </p:cNvSpPr>
              <p:nvPr/>
            </p:nvSpPr>
            <p:spPr bwMode="auto">
              <a:xfrm>
                <a:off x="2512" y="2672"/>
                <a:ext cx="816"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dirty="0"/>
                  <a:t>Display x</a:t>
                </a:r>
              </a:p>
            </p:txBody>
          </p:sp>
        </p:grpSp>
        <p:sp>
          <p:nvSpPr>
            <p:cNvPr id="30736" name="Line 16"/>
            <p:cNvSpPr>
              <a:spLocks noChangeShapeType="1"/>
            </p:cNvSpPr>
            <p:nvPr/>
          </p:nvSpPr>
          <p:spPr bwMode="auto">
            <a:xfrm>
              <a:off x="4492" y="1560"/>
              <a:ext cx="700" cy="8"/>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0739" name="Group 19"/>
            <p:cNvGrpSpPr>
              <a:grpSpLocks/>
            </p:cNvGrpSpPr>
            <p:nvPr/>
          </p:nvGrpSpPr>
          <p:grpSpPr bwMode="auto">
            <a:xfrm>
              <a:off x="3992" y="2282"/>
              <a:ext cx="896" cy="352"/>
              <a:chOff x="3496" y="2626"/>
              <a:chExt cx="896" cy="352"/>
            </a:xfrm>
          </p:grpSpPr>
          <p:sp>
            <p:nvSpPr>
              <p:cNvPr id="30735" name="Text Box 15"/>
              <p:cNvSpPr txBox="1">
                <a:spLocks noChangeArrowheads="1"/>
              </p:cNvSpPr>
              <p:nvPr/>
            </p:nvSpPr>
            <p:spPr bwMode="auto">
              <a:xfrm>
                <a:off x="3536" y="2626"/>
                <a:ext cx="848"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a:t> </a:t>
                </a:r>
              </a:p>
              <a:p>
                <a:pPr algn="ctr">
                  <a:spcBef>
                    <a:spcPct val="50000"/>
                  </a:spcBef>
                </a:pPr>
                <a:endParaRPr lang="en-US" sz="1200"/>
              </a:p>
            </p:txBody>
          </p:sp>
          <p:sp>
            <p:nvSpPr>
              <p:cNvPr id="30737" name="Text Box 17"/>
              <p:cNvSpPr txBox="1">
                <a:spLocks noChangeArrowheads="1"/>
              </p:cNvSpPr>
              <p:nvPr/>
            </p:nvSpPr>
            <p:spPr bwMode="auto">
              <a:xfrm>
                <a:off x="3496" y="2680"/>
                <a:ext cx="896"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2000"/>
                  <a:t>Add 1 to x</a:t>
                </a:r>
              </a:p>
            </p:txBody>
          </p:sp>
        </p:grpSp>
        <p:sp>
          <p:nvSpPr>
            <p:cNvPr id="30741" name="Line 21"/>
            <p:cNvSpPr>
              <a:spLocks noChangeShapeType="1"/>
            </p:cNvSpPr>
            <p:nvPr/>
          </p:nvSpPr>
          <p:spPr bwMode="auto">
            <a:xfrm>
              <a:off x="4488" y="204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42" name="Text Box 22"/>
            <p:cNvSpPr txBox="1">
              <a:spLocks noChangeArrowheads="1"/>
            </p:cNvSpPr>
            <p:nvPr/>
          </p:nvSpPr>
          <p:spPr bwMode="auto">
            <a:xfrm>
              <a:off x="4752" y="2936"/>
              <a:ext cx="488"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grpSp>
          <p:nvGrpSpPr>
            <p:cNvPr id="30740" name="Group 20"/>
            <p:cNvGrpSpPr>
              <a:grpSpLocks/>
            </p:cNvGrpSpPr>
            <p:nvPr/>
          </p:nvGrpSpPr>
          <p:grpSpPr bwMode="auto">
            <a:xfrm>
              <a:off x="4032" y="2872"/>
              <a:ext cx="888" cy="720"/>
              <a:chOff x="1320" y="2408"/>
              <a:chExt cx="888" cy="720"/>
            </a:xfrm>
          </p:grpSpPr>
          <p:sp>
            <p:nvSpPr>
              <p:cNvPr id="30725" name="AutoShape 5"/>
              <p:cNvSpPr>
                <a:spLocks noChangeArrowheads="1"/>
              </p:cNvSpPr>
              <p:nvPr/>
            </p:nvSpPr>
            <p:spPr bwMode="auto">
              <a:xfrm>
                <a:off x="1320" y="240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33" name="Text Box 13"/>
              <p:cNvSpPr txBox="1">
                <a:spLocks noChangeArrowheads="1"/>
              </p:cNvSpPr>
              <p:nvPr/>
            </p:nvSpPr>
            <p:spPr bwMode="auto">
              <a:xfrm>
                <a:off x="1480" y="2656"/>
                <a:ext cx="60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x &lt; y?</a:t>
                </a:r>
              </a:p>
            </p:txBody>
          </p:sp>
        </p:grpSp>
        <p:sp>
          <p:nvSpPr>
            <p:cNvPr id="30744" name="Line 24"/>
            <p:cNvSpPr>
              <a:spLocks noChangeShapeType="1"/>
            </p:cNvSpPr>
            <p:nvPr/>
          </p:nvSpPr>
          <p:spPr bwMode="auto">
            <a:xfrm>
              <a:off x="4472" y="360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420428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2441" y="38100"/>
            <a:ext cx="6400800" cy="1143000"/>
          </a:xfrm>
          <a:noFill/>
        </p:spPr>
        <p:txBody>
          <a:bodyPr/>
          <a:lstStyle/>
          <a:p>
            <a:r>
              <a:rPr lang="en-US" sz="4800" dirty="0" smtClean="0"/>
              <a:t>What is a Flowchart?</a:t>
            </a:r>
            <a:endParaRPr lang="en-US" sz="4800" dirty="0"/>
          </a:p>
        </p:txBody>
      </p:sp>
      <p:sp>
        <p:nvSpPr>
          <p:cNvPr id="3075" name="Rectangle 3"/>
          <p:cNvSpPr>
            <a:spLocks noGrp="1" noChangeArrowheads="1"/>
          </p:cNvSpPr>
          <p:nvPr>
            <p:ph type="body" sz="half" idx="1"/>
          </p:nvPr>
        </p:nvSpPr>
        <p:spPr/>
        <p:txBody>
          <a:bodyPr/>
          <a:lstStyle/>
          <a:p>
            <a:r>
              <a:rPr lang="en-US" sz="2800" dirty="0"/>
              <a:t>A flowchart is a diagram that depicts the “flow” of a program.</a:t>
            </a:r>
          </a:p>
          <a:p>
            <a:r>
              <a:rPr lang="en-US" sz="2800" dirty="0"/>
              <a:t>The figure shown here is a flowchart for the </a:t>
            </a:r>
            <a:r>
              <a:rPr lang="en-US" sz="2800" dirty="0" smtClean="0"/>
              <a:t>pay-calculating.</a:t>
            </a:r>
            <a:endParaRPr lang="en-US" sz="2800" dirty="0"/>
          </a:p>
        </p:txBody>
      </p:sp>
      <p:grpSp>
        <p:nvGrpSpPr>
          <p:cNvPr id="34" name="Group 8"/>
          <p:cNvGrpSpPr>
            <a:grpSpLocks/>
          </p:cNvGrpSpPr>
          <p:nvPr/>
        </p:nvGrpSpPr>
        <p:grpSpPr bwMode="auto">
          <a:xfrm>
            <a:off x="6362700" y="457200"/>
            <a:ext cx="1066800" cy="304800"/>
            <a:chOff x="3552" y="1200"/>
            <a:chExt cx="672" cy="192"/>
          </a:xfrm>
        </p:grpSpPr>
        <p:sp>
          <p:nvSpPr>
            <p:cNvPr id="35"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6"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37" name="Group 11"/>
          <p:cNvGrpSpPr>
            <a:grpSpLocks/>
          </p:cNvGrpSpPr>
          <p:nvPr/>
        </p:nvGrpSpPr>
        <p:grpSpPr bwMode="auto">
          <a:xfrm>
            <a:off x="6096000" y="946150"/>
            <a:ext cx="1600200" cy="765175"/>
            <a:chOff x="3408" y="1632"/>
            <a:chExt cx="912" cy="482"/>
          </a:xfrm>
        </p:grpSpPr>
        <p:sp>
          <p:nvSpPr>
            <p:cNvPr id="38"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40" name="Group 14"/>
          <p:cNvGrpSpPr>
            <a:grpSpLocks/>
          </p:cNvGrpSpPr>
          <p:nvPr/>
        </p:nvGrpSpPr>
        <p:grpSpPr bwMode="auto">
          <a:xfrm>
            <a:off x="6172200" y="1897063"/>
            <a:ext cx="1447800" cy="533400"/>
            <a:chOff x="3456" y="2304"/>
            <a:chExt cx="912" cy="336"/>
          </a:xfrm>
        </p:grpSpPr>
        <p:sp>
          <p:nvSpPr>
            <p:cNvPr id="41"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43" name="Group 17"/>
          <p:cNvGrpSpPr>
            <a:grpSpLocks/>
          </p:cNvGrpSpPr>
          <p:nvPr/>
        </p:nvGrpSpPr>
        <p:grpSpPr bwMode="auto">
          <a:xfrm>
            <a:off x="6019800" y="2614613"/>
            <a:ext cx="1600200" cy="765175"/>
            <a:chOff x="3408" y="1632"/>
            <a:chExt cx="912" cy="482"/>
          </a:xfrm>
        </p:grpSpPr>
        <p:sp>
          <p:nvSpPr>
            <p:cNvPr id="44"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5"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46" name="Group 20"/>
          <p:cNvGrpSpPr>
            <a:grpSpLocks/>
          </p:cNvGrpSpPr>
          <p:nvPr/>
        </p:nvGrpSpPr>
        <p:grpSpPr bwMode="auto">
          <a:xfrm>
            <a:off x="6172200" y="3565525"/>
            <a:ext cx="1447800" cy="533400"/>
            <a:chOff x="3456" y="2304"/>
            <a:chExt cx="912" cy="336"/>
          </a:xfrm>
        </p:grpSpPr>
        <p:sp>
          <p:nvSpPr>
            <p:cNvPr id="47"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49"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50" name="Group 24"/>
          <p:cNvGrpSpPr>
            <a:grpSpLocks/>
          </p:cNvGrpSpPr>
          <p:nvPr/>
        </p:nvGrpSpPr>
        <p:grpSpPr bwMode="auto">
          <a:xfrm>
            <a:off x="6172200" y="5300663"/>
            <a:ext cx="1447800" cy="533400"/>
            <a:chOff x="3792" y="3360"/>
            <a:chExt cx="912" cy="336"/>
          </a:xfrm>
        </p:grpSpPr>
        <p:sp>
          <p:nvSpPr>
            <p:cNvPr id="51"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53" name="Group 27"/>
          <p:cNvGrpSpPr>
            <a:grpSpLocks/>
          </p:cNvGrpSpPr>
          <p:nvPr/>
        </p:nvGrpSpPr>
        <p:grpSpPr bwMode="auto">
          <a:xfrm>
            <a:off x="6362700" y="6019800"/>
            <a:ext cx="1066800" cy="304800"/>
            <a:chOff x="3552" y="1200"/>
            <a:chExt cx="672" cy="192"/>
          </a:xfrm>
        </p:grpSpPr>
        <p:sp>
          <p:nvSpPr>
            <p:cNvPr id="54"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5"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56"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7"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8"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9"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0"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2"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9206971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lstStyle/>
          <a:p>
            <a:r>
              <a:rPr lang="en-US"/>
              <a:t>A Post-Test Repetition Structure</a:t>
            </a:r>
          </a:p>
        </p:txBody>
      </p:sp>
      <p:sp>
        <p:nvSpPr>
          <p:cNvPr id="31747" name="Rectangle 3"/>
          <p:cNvSpPr>
            <a:spLocks noGrp="1" noChangeArrowheads="1"/>
          </p:cNvSpPr>
          <p:nvPr>
            <p:ph idx="1"/>
          </p:nvPr>
        </p:nvSpPr>
        <p:spPr/>
        <p:txBody>
          <a:bodyPr/>
          <a:lstStyle/>
          <a:p>
            <a:r>
              <a:rPr lang="en-US" sz="2400" dirty="0"/>
              <a:t>The flowchart segment below shows a post-test repetition structure expressed in C++ as a do-while loop.</a:t>
            </a:r>
          </a:p>
        </p:txBody>
      </p:sp>
      <p:sp>
        <p:nvSpPr>
          <p:cNvPr id="31748" name="Text Box 4"/>
          <p:cNvSpPr txBox="1">
            <a:spLocks noChangeArrowheads="1"/>
          </p:cNvSpPr>
          <p:nvPr/>
        </p:nvSpPr>
        <p:spPr bwMode="auto">
          <a:xfrm>
            <a:off x="4826000" y="3670300"/>
            <a:ext cx="3594100" cy="1465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a:latin typeface="Courier New" pitchFamily="49" charset="0"/>
              </a:rPr>
              <a:t>do</a:t>
            </a:r>
            <a:br>
              <a:rPr lang="en-US" sz="1800">
                <a:latin typeface="Courier New" pitchFamily="49" charset="0"/>
              </a:rPr>
            </a:br>
            <a:r>
              <a:rPr lang="en-US" sz="1800">
                <a:latin typeface="Courier New" pitchFamily="49" charset="0"/>
              </a:rPr>
              <a:t>{</a:t>
            </a:r>
            <a:br>
              <a:rPr lang="en-US" sz="1800">
                <a:latin typeface="Courier New" pitchFamily="49" charset="0"/>
              </a:rPr>
            </a:br>
            <a:r>
              <a:rPr lang="en-US" sz="1800">
                <a:latin typeface="Courier New" pitchFamily="49" charset="0"/>
              </a:rPr>
              <a:t>	cout &lt;&lt; x &lt;&lt; endl;</a:t>
            </a:r>
            <a:br>
              <a:rPr lang="en-US" sz="1800">
                <a:latin typeface="Courier New" pitchFamily="49" charset="0"/>
              </a:rPr>
            </a:br>
            <a:r>
              <a:rPr lang="en-US" sz="1800">
                <a:latin typeface="Courier New" pitchFamily="49" charset="0"/>
              </a:rPr>
              <a:t>	x++;</a:t>
            </a:r>
            <a:br>
              <a:rPr lang="en-US" sz="1800">
                <a:latin typeface="Courier New" pitchFamily="49" charset="0"/>
              </a:rPr>
            </a:br>
            <a:r>
              <a:rPr lang="en-US" sz="1800">
                <a:latin typeface="Courier New" pitchFamily="49" charset="0"/>
              </a:rPr>
              <a:t>} while (x &lt; y);</a:t>
            </a:r>
            <a:endParaRPr lang="en-US" sz="1400">
              <a:latin typeface="Courier New" pitchFamily="49" charset="0"/>
            </a:endParaRPr>
          </a:p>
        </p:txBody>
      </p:sp>
      <p:sp>
        <p:nvSpPr>
          <p:cNvPr id="31749" name="Text Box 5"/>
          <p:cNvSpPr txBox="1">
            <a:spLocks noChangeArrowheads="1"/>
          </p:cNvSpPr>
          <p:nvPr/>
        </p:nvSpPr>
        <p:spPr bwMode="auto">
          <a:xfrm>
            <a:off x="266700" y="4191000"/>
            <a:ext cx="1587500" cy="457200"/>
          </a:xfrm>
          <a:prstGeom prst="rect">
            <a:avLst/>
          </a:prstGeom>
          <a:ln/>
          <a:extLst/>
        </p:spPr>
        <p:style>
          <a:lnRef idx="1">
            <a:schemeClr val="accent3"/>
          </a:lnRef>
          <a:fillRef idx="2">
            <a:schemeClr val="accent3"/>
          </a:fillRef>
          <a:effectRef idx="1">
            <a:schemeClr val="accent3"/>
          </a:effectRef>
          <a:fontRef idx="minor">
            <a:schemeClr val="dk1"/>
          </a:fontRef>
        </p:style>
        <p:txBody>
          <a:bodyPr>
            <a:spAutoFit/>
          </a:bodyPr>
          <a:lstStyle/>
          <a:p>
            <a:pPr algn="ctr">
              <a:spcBef>
                <a:spcPct val="50000"/>
              </a:spcBef>
            </a:pPr>
            <a:r>
              <a:rPr lang="en-US" i="1" dirty="0"/>
              <a:t>Flowchart</a:t>
            </a:r>
            <a:endParaRPr lang="en-US" dirty="0"/>
          </a:p>
        </p:txBody>
      </p:sp>
      <p:sp>
        <p:nvSpPr>
          <p:cNvPr id="31750" name="Text Box 6"/>
          <p:cNvSpPr txBox="1">
            <a:spLocks noChangeArrowheads="1"/>
          </p:cNvSpPr>
          <p:nvPr/>
        </p:nvSpPr>
        <p:spPr bwMode="auto">
          <a:xfrm>
            <a:off x="5626100" y="3149600"/>
            <a:ext cx="1587500" cy="457200"/>
          </a:xfrm>
          <a:prstGeom prst="rect">
            <a:avLst/>
          </a:prstGeom>
          <a:ln/>
          <a:extLst/>
        </p:spPr>
        <p:style>
          <a:lnRef idx="1">
            <a:schemeClr val="accent5"/>
          </a:lnRef>
          <a:fillRef idx="2">
            <a:schemeClr val="accent5"/>
          </a:fillRef>
          <a:effectRef idx="1">
            <a:schemeClr val="accent5"/>
          </a:effectRef>
          <a:fontRef idx="minor">
            <a:schemeClr val="dk1"/>
          </a:fontRef>
        </p:style>
        <p:txBody>
          <a:bodyPr>
            <a:spAutoFit/>
          </a:bodyPr>
          <a:lstStyle/>
          <a:p>
            <a:pPr algn="ctr">
              <a:spcBef>
                <a:spcPct val="50000"/>
              </a:spcBef>
            </a:pPr>
            <a:r>
              <a:rPr lang="en-US" i="1" dirty="0"/>
              <a:t>C++ Code</a:t>
            </a:r>
            <a:endParaRPr lang="en-US" dirty="0"/>
          </a:p>
        </p:txBody>
      </p:sp>
      <p:grpSp>
        <p:nvGrpSpPr>
          <p:cNvPr id="31783" name="Group 39"/>
          <p:cNvGrpSpPr>
            <a:grpSpLocks/>
          </p:cNvGrpSpPr>
          <p:nvPr/>
        </p:nvGrpSpPr>
        <p:grpSpPr bwMode="auto">
          <a:xfrm>
            <a:off x="2019300" y="2946400"/>
            <a:ext cx="1917700" cy="3746500"/>
            <a:chOff x="1648" y="1680"/>
            <a:chExt cx="1208" cy="2360"/>
          </a:xfrm>
        </p:grpSpPr>
        <p:grpSp>
          <p:nvGrpSpPr>
            <p:cNvPr id="31765" name="Group 21"/>
            <p:cNvGrpSpPr>
              <a:grpSpLocks/>
            </p:cNvGrpSpPr>
            <p:nvPr/>
          </p:nvGrpSpPr>
          <p:grpSpPr bwMode="auto">
            <a:xfrm>
              <a:off x="1648" y="1680"/>
              <a:ext cx="1208" cy="2128"/>
              <a:chOff x="4032" y="1464"/>
              <a:chExt cx="1208" cy="2128"/>
            </a:xfrm>
          </p:grpSpPr>
          <p:sp>
            <p:nvSpPr>
              <p:cNvPr id="31766" name="Line 22"/>
              <p:cNvSpPr>
                <a:spLocks noChangeShapeType="1"/>
              </p:cNvSpPr>
              <p:nvPr/>
            </p:nvSpPr>
            <p:spPr bwMode="auto">
              <a:xfrm>
                <a:off x="4488" y="1464"/>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67" name="Line 23"/>
              <p:cNvSpPr>
                <a:spLocks noChangeShapeType="1"/>
              </p:cNvSpPr>
              <p:nvPr/>
            </p:nvSpPr>
            <p:spPr bwMode="auto">
              <a:xfrm>
                <a:off x="4480" y="2640"/>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68" name="Line 24"/>
              <p:cNvSpPr>
                <a:spLocks noChangeShapeType="1"/>
              </p:cNvSpPr>
              <p:nvPr/>
            </p:nvSpPr>
            <p:spPr bwMode="auto">
              <a:xfrm flipV="1">
                <a:off x="4928" y="3232"/>
                <a:ext cx="264"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69" name="Line 25"/>
              <p:cNvSpPr>
                <a:spLocks noChangeShapeType="1"/>
              </p:cNvSpPr>
              <p:nvPr/>
            </p:nvSpPr>
            <p:spPr bwMode="auto">
              <a:xfrm flipH="1" flipV="1">
                <a:off x="5184" y="1560"/>
                <a:ext cx="0" cy="167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1770" name="Group 26"/>
              <p:cNvGrpSpPr>
                <a:grpSpLocks/>
              </p:cNvGrpSpPr>
              <p:nvPr/>
            </p:nvGrpSpPr>
            <p:grpSpPr bwMode="auto">
              <a:xfrm>
                <a:off x="4064" y="1698"/>
                <a:ext cx="816" cy="352"/>
                <a:chOff x="2512" y="2626"/>
                <a:chExt cx="816" cy="352"/>
              </a:xfrm>
            </p:grpSpPr>
            <p:sp>
              <p:nvSpPr>
                <p:cNvPr id="31771" name="Text Box 27"/>
                <p:cNvSpPr txBox="1">
                  <a:spLocks noChangeArrowheads="1"/>
                </p:cNvSpPr>
                <p:nvPr/>
              </p:nvSpPr>
              <p:spPr bwMode="auto">
                <a:xfrm>
                  <a:off x="2544" y="262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31772" name="Text Box 28"/>
                <p:cNvSpPr txBox="1">
                  <a:spLocks noChangeArrowheads="1"/>
                </p:cNvSpPr>
                <p:nvPr/>
              </p:nvSpPr>
              <p:spPr bwMode="auto">
                <a:xfrm>
                  <a:off x="2512" y="2672"/>
                  <a:ext cx="816"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Display x</a:t>
                  </a:r>
                </a:p>
              </p:txBody>
            </p:sp>
          </p:grpSp>
          <p:sp>
            <p:nvSpPr>
              <p:cNvPr id="31773" name="Line 29"/>
              <p:cNvSpPr>
                <a:spLocks noChangeShapeType="1"/>
              </p:cNvSpPr>
              <p:nvPr/>
            </p:nvSpPr>
            <p:spPr bwMode="auto">
              <a:xfrm>
                <a:off x="4488" y="1568"/>
                <a:ext cx="704"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1774" name="Group 30"/>
              <p:cNvGrpSpPr>
                <a:grpSpLocks/>
              </p:cNvGrpSpPr>
              <p:nvPr/>
            </p:nvGrpSpPr>
            <p:grpSpPr bwMode="auto">
              <a:xfrm>
                <a:off x="4072" y="2282"/>
                <a:ext cx="924" cy="352"/>
                <a:chOff x="3576" y="2626"/>
                <a:chExt cx="924" cy="352"/>
              </a:xfrm>
            </p:grpSpPr>
            <p:sp>
              <p:nvSpPr>
                <p:cNvPr id="31775" name="Text Box 31"/>
                <p:cNvSpPr txBox="1">
                  <a:spLocks noChangeArrowheads="1"/>
                </p:cNvSpPr>
                <p:nvPr/>
              </p:nvSpPr>
              <p:spPr bwMode="auto">
                <a:xfrm>
                  <a:off x="3608" y="2626"/>
                  <a:ext cx="892"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a:t> </a:t>
                  </a:r>
                </a:p>
                <a:p>
                  <a:pPr algn="ctr">
                    <a:spcBef>
                      <a:spcPct val="50000"/>
                    </a:spcBef>
                  </a:pPr>
                  <a:endParaRPr lang="en-US" sz="1200"/>
                </a:p>
              </p:txBody>
            </p:sp>
            <p:sp>
              <p:nvSpPr>
                <p:cNvPr id="31776" name="Text Box 32"/>
                <p:cNvSpPr txBox="1">
                  <a:spLocks noChangeArrowheads="1"/>
                </p:cNvSpPr>
                <p:nvPr/>
              </p:nvSpPr>
              <p:spPr bwMode="auto">
                <a:xfrm>
                  <a:off x="3576" y="2680"/>
                  <a:ext cx="924"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a:t>Add 1 to x</a:t>
                  </a:r>
                </a:p>
              </p:txBody>
            </p:sp>
          </p:grpSp>
          <p:sp>
            <p:nvSpPr>
              <p:cNvPr id="31777" name="Line 33"/>
              <p:cNvSpPr>
                <a:spLocks noChangeShapeType="1"/>
              </p:cNvSpPr>
              <p:nvPr/>
            </p:nvSpPr>
            <p:spPr bwMode="auto">
              <a:xfrm>
                <a:off x="4488" y="204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78" name="Text Box 34"/>
              <p:cNvSpPr txBox="1">
                <a:spLocks noChangeArrowheads="1"/>
              </p:cNvSpPr>
              <p:nvPr/>
            </p:nvSpPr>
            <p:spPr bwMode="auto">
              <a:xfrm>
                <a:off x="4752" y="2936"/>
                <a:ext cx="488"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grpSp>
            <p:nvGrpSpPr>
              <p:cNvPr id="31779" name="Group 35"/>
              <p:cNvGrpSpPr>
                <a:grpSpLocks/>
              </p:cNvGrpSpPr>
              <p:nvPr/>
            </p:nvGrpSpPr>
            <p:grpSpPr bwMode="auto">
              <a:xfrm>
                <a:off x="4032" y="2872"/>
                <a:ext cx="888" cy="720"/>
                <a:chOff x="1320" y="2408"/>
                <a:chExt cx="888" cy="720"/>
              </a:xfrm>
            </p:grpSpPr>
            <p:sp>
              <p:nvSpPr>
                <p:cNvPr id="31780" name="AutoShape 36"/>
                <p:cNvSpPr>
                  <a:spLocks noChangeArrowheads="1"/>
                </p:cNvSpPr>
                <p:nvPr/>
              </p:nvSpPr>
              <p:spPr bwMode="auto">
                <a:xfrm>
                  <a:off x="1320" y="240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81" name="Text Box 37"/>
                <p:cNvSpPr txBox="1">
                  <a:spLocks noChangeArrowheads="1"/>
                </p:cNvSpPr>
                <p:nvPr/>
              </p:nvSpPr>
              <p:spPr bwMode="auto">
                <a:xfrm>
                  <a:off x="1480" y="2656"/>
                  <a:ext cx="60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x &lt; y?</a:t>
                  </a:r>
                </a:p>
              </p:txBody>
            </p:sp>
          </p:grpSp>
        </p:grpSp>
        <p:sp>
          <p:nvSpPr>
            <p:cNvPr id="31782" name="Line 38"/>
            <p:cNvSpPr>
              <a:spLocks noChangeShapeType="1"/>
            </p:cNvSpPr>
            <p:nvPr/>
          </p:nvSpPr>
          <p:spPr bwMode="auto">
            <a:xfrm>
              <a:off x="2088" y="380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1888169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a:lstStyle/>
          <a:p>
            <a:r>
              <a:rPr lang="en-US"/>
              <a:t>Connectors</a:t>
            </a:r>
          </a:p>
        </p:txBody>
      </p:sp>
      <p:sp>
        <p:nvSpPr>
          <p:cNvPr id="40963" name="Rectangle 3"/>
          <p:cNvSpPr>
            <a:spLocks noGrp="1" noChangeArrowheads="1"/>
          </p:cNvSpPr>
          <p:nvPr>
            <p:ph idx="1"/>
          </p:nvPr>
        </p:nvSpPr>
        <p:spPr/>
        <p:txBody>
          <a:bodyPr/>
          <a:lstStyle/>
          <a:p>
            <a:r>
              <a:rPr lang="en-US" dirty="0"/>
              <a:t>Sometimes a flowchart will not fit on one page.</a:t>
            </a:r>
          </a:p>
          <a:p>
            <a:r>
              <a:rPr lang="en-US" dirty="0"/>
              <a:t>A connector (represented by a small circle) allows you to connect two flowchart segments.</a:t>
            </a:r>
          </a:p>
        </p:txBody>
      </p:sp>
      <p:grpSp>
        <p:nvGrpSpPr>
          <p:cNvPr id="40967" name="Group 7"/>
          <p:cNvGrpSpPr>
            <a:grpSpLocks/>
          </p:cNvGrpSpPr>
          <p:nvPr/>
        </p:nvGrpSpPr>
        <p:grpSpPr bwMode="auto">
          <a:xfrm>
            <a:off x="3873500" y="4038600"/>
            <a:ext cx="914400" cy="812800"/>
            <a:chOff x="1880" y="3168"/>
            <a:chExt cx="576" cy="512"/>
          </a:xfrm>
        </p:grpSpPr>
        <p:sp>
          <p:nvSpPr>
            <p:cNvPr id="40965" name="AutoShape 5"/>
            <p:cNvSpPr>
              <a:spLocks noChangeArrowheads="1"/>
            </p:cNvSpPr>
            <p:nvPr/>
          </p:nvSpPr>
          <p:spPr bwMode="auto">
            <a:xfrm>
              <a:off x="1880" y="3168"/>
              <a:ext cx="576" cy="512"/>
            </a:xfrm>
            <a:prstGeom prst="flowChartConnector">
              <a:avLst/>
            </a:prstGeom>
            <a:noFill/>
            <a:ln w="381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0966" name="Text Box 6"/>
            <p:cNvSpPr txBox="1">
              <a:spLocks noChangeArrowheads="1"/>
            </p:cNvSpPr>
            <p:nvPr/>
          </p:nvSpPr>
          <p:spPr bwMode="auto">
            <a:xfrm>
              <a:off x="2040" y="3280"/>
              <a:ext cx="208" cy="288"/>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t>A</a:t>
              </a:r>
            </a:p>
          </p:txBody>
        </p:sp>
      </p:grpSp>
    </p:spTree>
    <p:extLst>
      <p:ext uri="{BB962C8B-B14F-4D97-AF65-F5344CB8AC3E}">
        <p14:creationId xmlns:p14="http://schemas.microsoft.com/office/powerpoint/2010/main" xmlns="" val="40004126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noFill/>
        </p:spPr>
        <p:txBody>
          <a:bodyPr/>
          <a:lstStyle/>
          <a:p>
            <a:r>
              <a:rPr lang="en-US"/>
              <a:t>Connectors</a:t>
            </a:r>
          </a:p>
        </p:txBody>
      </p:sp>
      <p:grpSp>
        <p:nvGrpSpPr>
          <p:cNvPr id="42028" name="Group 1068"/>
          <p:cNvGrpSpPr>
            <a:grpSpLocks/>
          </p:cNvGrpSpPr>
          <p:nvPr/>
        </p:nvGrpSpPr>
        <p:grpSpPr bwMode="auto">
          <a:xfrm>
            <a:off x="4572000" y="2565400"/>
            <a:ext cx="3365500" cy="2809875"/>
            <a:chOff x="776" y="1608"/>
            <a:chExt cx="2120" cy="1770"/>
          </a:xfrm>
        </p:grpSpPr>
        <p:grpSp>
          <p:nvGrpSpPr>
            <p:cNvPr id="42005" name="Group 1045"/>
            <p:cNvGrpSpPr>
              <a:grpSpLocks/>
            </p:cNvGrpSpPr>
            <p:nvPr/>
          </p:nvGrpSpPr>
          <p:grpSpPr bwMode="auto">
            <a:xfrm>
              <a:off x="1079" y="3096"/>
              <a:ext cx="302" cy="282"/>
              <a:chOff x="1079" y="3096"/>
              <a:chExt cx="302" cy="282"/>
            </a:xfrm>
          </p:grpSpPr>
          <p:sp>
            <p:nvSpPr>
              <p:cNvPr id="41989" name="AutoShape 1029"/>
              <p:cNvSpPr>
                <a:spLocks noChangeArrowheads="1"/>
              </p:cNvSpPr>
              <p:nvPr/>
            </p:nvSpPr>
            <p:spPr bwMode="auto">
              <a:xfrm>
                <a:off x="1079" y="3096"/>
                <a:ext cx="302" cy="282"/>
              </a:xfrm>
              <a:prstGeom prst="flowChartConnector">
                <a:avLst/>
              </a:prstGeom>
              <a:noFill/>
              <a:ln w="381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990" name="Text Box 1030"/>
              <p:cNvSpPr txBox="1">
                <a:spLocks noChangeArrowheads="1"/>
              </p:cNvSpPr>
              <p:nvPr/>
            </p:nvSpPr>
            <p:spPr bwMode="auto">
              <a:xfrm>
                <a:off x="1143" y="3158"/>
                <a:ext cx="148" cy="19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t>A</a:t>
                </a:r>
                <a:endParaRPr lang="en-US"/>
              </a:p>
            </p:txBody>
          </p:sp>
        </p:grpSp>
        <p:sp>
          <p:nvSpPr>
            <p:cNvPr id="41993" name="AutoShape 1033"/>
            <p:cNvSpPr>
              <a:spLocks noChangeArrowheads="1"/>
            </p:cNvSpPr>
            <p:nvPr/>
          </p:nvSpPr>
          <p:spPr bwMode="auto">
            <a:xfrm>
              <a:off x="896" y="1704"/>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41995" name="Group 1035"/>
            <p:cNvGrpSpPr>
              <a:grpSpLocks/>
            </p:cNvGrpSpPr>
            <p:nvPr/>
          </p:nvGrpSpPr>
          <p:grpSpPr bwMode="auto">
            <a:xfrm>
              <a:off x="776" y="2012"/>
              <a:ext cx="912" cy="480"/>
              <a:chOff x="3408" y="1632"/>
              <a:chExt cx="912" cy="480"/>
            </a:xfrm>
          </p:grpSpPr>
          <p:sp>
            <p:nvSpPr>
              <p:cNvPr id="41996" name="AutoShape 1036"/>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997" name="Text Box 1037"/>
              <p:cNvSpPr txBox="1">
                <a:spLocks noChangeArrowheads="1"/>
              </p:cNvSpPr>
              <p:nvPr/>
            </p:nvSpPr>
            <p:spPr bwMode="auto">
              <a:xfrm>
                <a:off x="3552" y="1632"/>
                <a:ext cx="72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endParaRPr lang="en-US" sz="1200"/>
              </a:p>
            </p:txBody>
          </p:sp>
        </p:grpSp>
        <p:sp>
          <p:nvSpPr>
            <p:cNvPr id="41998" name="Line 1038"/>
            <p:cNvSpPr>
              <a:spLocks noChangeShapeType="1"/>
            </p:cNvSpPr>
            <p:nvPr/>
          </p:nvSpPr>
          <p:spPr bwMode="auto">
            <a:xfrm>
              <a:off x="1232" y="1900"/>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999" name="Line 1039"/>
            <p:cNvSpPr>
              <a:spLocks noChangeShapeType="1"/>
            </p:cNvSpPr>
            <p:nvPr/>
          </p:nvSpPr>
          <p:spPr bwMode="auto">
            <a:xfrm>
              <a:off x="1232" y="2496"/>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000" name="Text Box 1040"/>
            <p:cNvSpPr txBox="1">
              <a:spLocks noChangeArrowheads="1"/>
            </p:cNvSpPr>
            <p:nvPr/>
          </p:nvSpPr>
          <p:spPr bwMode="auto">
            <a:xfrm>
              <a:off x="872" y="2618"/>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42001" name="Line 1041"/>
            <p:cNvSpPr>
              <a:spLocks noChangeShapeType="1"/>
            </p:cNvSpPr>
            <p:nvPr/>
          </p:nvSpPr>
          <p:spPr bwMode="auto">
            <a:xfrm>
              <a:off x="1232" y="2972"/>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42006" name="Group 1046"/>
            <p:cNvGrpSpPr>
              <a:grpSpLocks/>
            </p:cNvGrpSpPr>
            <p:nvPr/>
          </p:nvGrpSpPr>
          <p:grpSpPr bwMode="auto">
            <a:xfrm>
              <a:off x="2359" y="1608"/>
              <a:ext cx="302" cy="282"/>
              <a:chOff x="1079" y="3096"/>
              <a:chExt cx="302" cy="282"/>
            </a:xfrm>
          </p:grpSpPr>
          <p:sp>
            <p:nvSpPr>
              <p:cNvPr id="42007" name="AutoShape 1047"/>
              <p:cNvSpPr>
                <a:spLocks noChangeArrowheads="1"/>
              </p:cNvSpPr>
              <p:nvPr/>
            </p:nvSpPr>
            <p:spPr bwMode="auto">
              <a:xfrm>
                <a:off x="1079" y="3096"/>
                <a:ext cx="302" cy="282"/>
              </a:xfrm>
              <a:prstGeom prst="flowChartConnector">
                <a:avLst/>
              </a:prstGeom>
              <a:noFill/>
              <a:ln w="381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008" name="Text Box 1048"/>
              <p:cNvSpPr txBox="1">
                <a:spLocks noChangeArrowheads="1"/>
              </p:cNvSpPr>
              <p:nvPr/>
            </p:nvSpPr>
            <p:spPr bwMode="auto">
              <a:xfrm>
                <a:off x="1143" y="3158"/>
                <a:ext cx="148" cy="19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t>A</a:t>
                </a:r>
                <a:endParaRPr lang="en-US"/>
              </a:p>
            </p:txBody>
          </p:sp>
        </p:grpSp>
        <p:sp>
          <p:nvSpPr>
            <p:cNvPr id="42012" name="Line 1052"/>
            <p:cNvSpPr>
              <a:spLocks noChangeShapeType="1"/>
            </p:cNvSpPr>
            <p:nvPr/>
          </p:nvSpPr>
          <p:spPr bwMode="auto">
            <a:xfrm>
              <a:off x="2520" y="1900"/>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013" name="Line 1053"/>
            <p:cNvSpPr>
              <a:spLocks noChangeShapeType="1"/>
            </p:cNvSpPr>
            <p:nvPr/>
          </p:nvSpPr>
          <p:spPr bwMode="auto">
            <a:xfrm>
              <a:off x="2520" y="2384"/>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014" name="Text Box 1054"/>
            <p:cNvSpPr txBox="1">
              <a:spLocks noChangeArrowheads="1"/>
            </p:cNvSpPr>
            <p:nvPr/>
          </p:nvSpPr>
          <p:spPr bwMode="auto">
            <a:xfrm>
              <a:off x="2176" y="2498"/>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42015" name="Line 1055"/>
            <p:cNvSpPr>
              <a:spLocks noChangeShapeType="1"/>
            </p:cNvSpPr>
            <p:nvPr/>
          </p:nvSpPr>
          <p:spPr bwMode="auto">
            <a:xfrm>
              <a:off x="2528" y="2852"/>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016" name="Text Box 1056"/>
            <p:cNvSpPr txBox="1">
              <a:spLocks noChangeArrowheads="1"/>
            </p:cNvSpPr>
            <p:nvPr/>
          </p:nvSpPr>
          <p:spPr bwMode="auto">
            <a:xfrm>
              <a:off x="2160" y="202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42018" name="AutoShape 1058"/>
            <p:cNvSpPr>
              <a:spLocks noChangeArrowheads="1"/>
            </p:cNvSpPr>
            <p:nvPr/>
          </p:nvSpPr>
          <p:spPr bwMode="auto">
            <a:xfrm>
              <a:off x="2216" y="2968"/>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020" name="Text Box 1060"/>
            <p:cNvSpPr txBox="1">
              <a:spLocks noChangeArrowheads="1"/>
            </p:cNvSpPr>
            <p:nvPr/>
          </p:nvSpPr>
          <p:spPr bwMode="auto">
            <a:xfrm>
              <a:off x="973" y="1697"/>
              <a:ext cx="488" cy="19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dirty="0"/>
                <a:t>START</a:t>
              </a:r>
            </a:p>
          </p:txBody>
        </p:sp>
        <p:sp>
          <p:nvSpPr>
            <p:cNvPr id="42027" name="Text Box 1067"/>
            <p:cNvSpPr txBox="1">
              <a:spLocks noChangeArrowheads="1"/>
            </p:cNvSpPr>
            <p:nvPr/>
          </p:nvSpPr>
          <p:spPr bwMode="auto">
            <a:xfrm>
              <a:off x="2276" y="2972"/>
              <a:ext cx="488" cy="19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400" dirty="0"/>
                <a:t>END</a:t>
              </a:r>
            </a:p>
          </p:txBody>
        </p:sp>
      </p:grpSp>
      <p:sp>
        <p:nvSpPr>
          <p:cNvPr id="42029" name="Text Box 1069"/>
          <p:cNvSpPr txBox="1">
            <a:spLocks noChangeArrowheads="1"/>
          </p:cNvSpPr>
          <p:nvPr/>
        </p:nvSpPr>
        <p:spPr bwMode="auto">
          <a:xfrm>
            <a:off x="749300" y="2273300"/>
            <a:ext cx="3479800" cy="23083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buFontTx/>
              <a:buChar char="•"/>
            </a:pPr>
            <a:r>
              <a:rPr lang="en-US" sz="2400" dirty="0">
                <a:solidFill>
                  <a:schemeClr val="tx1">
                    <a:lumMod val="50000"/>
                    <a:lumOff val="50000"/>
                  </a:schemeClr>
                </a:solidFill>
                <a:latin typeface="+mj-lt"/>
              </a:rPr>
              <a:t>The “A” connector indicates that the second flowchart segment begins where the first segment ends.</a:t>
            </a:r>
          </a:p>
        </p:txBody>
      </p:sp>
    </p:spTree>
    <p:extLst>
      <p:ext uri="{BB962C8B-B14F-4D97-AF65-F5344CB8AC3E}">
        <p14:creationId xmlns:p14="http://schemas.microsoft.com/office/powerpoint/2010/main" xmlns="" val="10196182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r>
              <a:rPr lang="en-US"/>
              <a:t>Combining Structures</a:t>
            </a:r>
          </a:p>
        </p:txBody>
      </p:sp>
      <p:sp>
        <p:nvSpPr>
          <p:cNvPr id="38915" name="Rectangle 3"/>
          <p:cNvSpPr>
            <a:spLocks noGrp="1" noChangeArrowheads="1"/>
          </p:cNvSpPr>
          <p:nvPr>
            <p:ph idx="1"/>
          </p:nvPr>
        </p:nvSpPr>
        <p:spPr/>
        <p:txBody>
          <a:bodyPr/>
          <a:lstStyle/>
          <a:p>
            <a:r>
              <a:rPr lang="en-US" sz="2400"/>
              <a:t>Structures are commonly combined to create more complex algorithms.</a:t>
            </a:r>
          </a:p>
          <a:p>
            <a:r>
              <a:rPr lang="en-US" sz="2400"/>
              <a:t>The flowchart segment below combines a decision structure with a sequence structure.</a:t>
            </a:r>
          </a:p>
        </p:txBody>
      </p:sp>
      <p:grpSp>
        <p:nvGrpSpPr>
          <p:cNvPr id="38916" name="Group 4"/>
          <p:cNvGrpSpPr>
            <a:grpSpLocks/>
          </p:cNvGrpSpPr>
          <p:nvPr/>
        </p:nvGrpSpPr>
        <p:grpSpPr bwMode="auto">
          <a:xfrm>
            <a:off x="2095500" y="4038600"/>
            <a:ext cx="5003800" cy="1892300"/>
            <a:chOff x="1320" y="2176"/>
            <a:chExt cx="3152" cy="1192"/>
          </a:xfrm>
        </p:grpSpPr>
        <p:grpSp>
          <p:nvGrpSpPr>
            <p:cNvPr id="38917" name="Group 5"/>
            <p:cNvGrpSpPr>
              <a:grpSpLocks/>
            </p:cNvGrpSpPr>
            <p:nvPr/>
          </p:nvGrpSpPr>
          <p:grpSpPr bwMode="auto">
            <a:xfrm>
              <a:off x="1320" y="2176"/>
              <a:ext cx="3152" cy="1192"/>
              <a:chOff x="1320" y="2176"/>
              <a:chExt cx="3152" cy="1192"/>
            </a:xfrm>
          </p:grpSpPr>
          <p:sp>
            <p:nvSpPr>
              <p:cNvPr id="38918" name="AutoShape 6"/>
              <p:cNvSpPr>
                <a:spLocks noChangeArrowheads="1"/>
              </p:cNvSpPr>
              <p:nvPr/>
            </p:nvSpPr>
            <p:spPr bwMode="auto">
              <a:xfrm>
                <a:off x="1320" y="240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19" name="Text Box 7"/>
              <p:cNvSpPr txBox="1">
                <a:spLocks noChangeArrowheads="1"/>
              </p:cNvSpPr>
              <p:nvPr/>
            </p:nvSpPr>
            <p:spPr bwMode="auto">
              <a:xfrm>
                <a:off x="2544" y="262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38920" name="Line 8"/>
              <p:cNvSpPr>
                <a:spLocks noChangeShapeType="1"/>
              </p:cNvSpPr>
              <p:nvPr/>
            </p:nvSpPr>
            <p:spPr bwMode="auto">
              <a:xfrm>
                <a:off x="1760" y="3136"/>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1" name="Line 9"/>
              <p:cNvSpPr>
                <a:spLocks noChangeShapeType="1"/>
              </p:cNvSpPr>
              <p:nvPr/>
            </p:nvSpPr>
            <p:spPr bwMode="auto">
              <a:xfrm flipH="1">
                <a:off x="2200" y="2768"/>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2" name="Line 10"/>
              <p:cNvSpPr>
                <a:spLocks noChangeShapeType="1"/>
              </p:cNvSpPr>
              <p:nvPr/>
            </p:nvSpPr>
            <p:spPr bwMode="auto">
              <a:xfrm>
                <a:off x="1768" y="217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3" name="Line 11"/>
              <p:cNvSpPr>
                <a:spLocks noChangeShapeType="1"/>
              </p:cNvSpPr>
              <p:nvPr/>
            </p:nvSpPr>
            <p:spPr bwMode="auto">
              <a:xfrm>
                <a:off x="4336" y="2704"/>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4" name="Line 12"/>
              <p:cNvSpPr>
                <a:spLocks noChangeShapeType="1"/>
              </p:cNvSpPr>
              <p:nvPr/>
            </p:nvSpPr>
            <p:spPr bwMode="auto">
              <a:xfrm flipV="1">
                <a:off x="4464" y="2256"/>
                <a:ext cx="8" cy="46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5" name="Line 13"/>
              <p:cNvSpPr>
                <a:spLocks noChangeShapeType="1"/>
              </p:cNvSpPr>
              <p:nvPr/>
            </p:nvSpPr>
            <p:spPr bwMode="auto">
              <a:xfrm flipH="1">
                <a:off x="1792" y="2256"/>
                <a:ext cx="268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26" name="Text Box 14"/>
              <p:cNvSpPr txBox="1">
                <a:spLocks noChangeArrowheads="1"/>
              </p:cNvSpPr>
              <p:nvPr/>
            </p:nvSpPr>
            <p:spPr bwMode="auto">
              <a:xfrm>
                <a:off x="1480" y="2656"/>
                <a:ext cx="60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x &lt; y?</a:t>
                </a:r>
              </a:p>
            </p:txBody>
          </p:sp>
          <p:sp>
            <p:nvSpPr>
              <p:cNvPr id="38927" name="Text Box 15"/>
              <p:cNvSpPr txBox="1">
                <a:spLocks noChangeArrowheads="1"/>
              </p:cNvSpPr>
              <p:nvPr/>
            </p:nvSpPr>
            <p:spPr bwMode="auto">
              <a:xfrm>
                <a:off x="2512" y="2672"/>
                <a:ext cx="816"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Display x</a:t>
                </a:r>
              </a:p>
            </p:txBody>
          </p:sp>
          <p:sp>
            <p:nvSpPr>
              <p:cNvPr id="38928" name="Text Box 16"/>
              <p:cNvSpPr txBox="1">
                <a:spLocks noChangeArrowheads="1"/>
              </p:cNvSpPr>
              <p:nvPr/>
            </p:nvSpPr>
            <p:spPr bwMode="auto">
              <a:xfrm>
                <a:off x="3504" y="2626"/>
                <a:ext cx="896"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a:t> </a:t>
                </a:r>
              </a:p>
              <a:p>
                <a:pPr algn="ctr">
                  <a:spcBef>
                    <a:spcPct val="50000"/>
                  </a:spcBef>
                </a:pPr>
                <a:endParaRPr lang="en-US" sz="1200"/>
              </a:p>
            </p:txBody>
          </p:sp>
          <p:sp>
            <p:nvSpPr>
              <p:cNvPr id="38929" name="Line 17"/>
              <p:cNvSpPr>
                <a:spLocks noChangeShapeType="1"/>
              </p:cNvSpPr>
              <p:nvPr/>
            </p:nvSpPr>
            <p:spPr bwMode="auto">
              <a:xfrm flipH="1">
                <a:off x="3264" y="2768"/>
                <a:ext cx="240"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930" name="Text Box 18"/>
              <p:cNvSpPr txBox="1">
                <a:spLocks noChangeArrowheads="1"/>
              </p:cNvSpPr>
              <p:nvPr/>
            </p:nvSpPr>
            <p:spPr bwMode="auto">
              <a:xfrm>
                <a:off x="3576" y="2680"/>
                <a:ext cx="888" cy="25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a:t>Add 1 to x</a:t>
                </a:r>
              </a:p>
            </p:txBody>
          </p:sp>
        </p:grpSp>
        <p:sp>
          <p:nvSpPr>
            <p:cNvPr id="38931" name="Text Box 19"/>
            <p:cNvSpPr txBox="1">
              <a:spLocks noChangeArrowheads="1"/>
            </p:cNvSpPr>
            <p:nvPr/>
          </p:nvSpPr>
          <p:spPr bwMode="auto">
            <a:xfrm>
              <a:off x="2064" y="2472"/>
              <a:ext cx="488"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grpSp>
    </p:spTree>
    <p:extLst>
      <p:ext uri="{BB962C8B-B14F-4D97-AF65-F5344CB8AC3E}">
        <p14:creationId xmlns:p14="http://schemas.microsoft.com/office/powerpoint/2010/main" xmlns="" val="37064340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r>
              <a:rPr lang="en-US"/>
              <a:t>Combining Structures</a:t>
            </a:r>
          </a:p>
        </p:txBody>
      </p:sp>
      <p:sp>
        <p:nvSpPr>
          <p:cNvPr id="39939" name="Rectangle 3"/>
          <p:cNvSpPr>
            <a:spLocks noGrp="1" noChangeArrowheads="1"/>
          </p:cNvSpPr>
          <p:nvPr>
            <p:ph idx="1"/>
          </p:nvPr>
        </p:nvSpPr>
        <p:spPr/>
        <p:txBody>
          <a:bodyPr/>
          <a:lstStyle/>
          <a:p>
            <a:r>
              <a:rPr lang="en-US" sz="2400"/>
              <a:t>This flowchart segment </a:t>
            </a:r>
            <a:br>
              <a:rPr lang="en-US" sz="2400"/>
            </a:br>
            <a:r>
              <a:rPr lang="en-US" sz="2400"/>
              <a:t>shows two decision </a:t>
            </a:r>
            <a:br>
              <a:rPr lang="en-US" sz="2400"/>
            </a:br>
            <a:r>
              <a:rPr lang="en-US" sz="2400"/>
              <a:t>structures combined.</a:t>
            </a:r>
          </a:p>
        </p:txBody>
      </p:sp>
      <p:grpSp>
        <p:nvGrpSpPr>
          <p:cNvPr id="39999" name="Group 63"/>
          <p:cNvGrpSpPr>
            <a:grpSpLocks/>
          </p:cNvGrpSpPr>
          <p:nvPr/>
        </p:nvGrpSpPr>
        <p:grpSpPr bwMode="auto">
          <a:xfrm>
            <a:off x="3111500" y="2019300"/>
            <a:ext cx="5892800" cy="4254500"/>
            <a:chOff x="1960" y="1272"/>
            <a:chExt cx="3712" cy="2680"/>
          </a:xfrm>
        </p:grpSpPr>
        <p:grpSp>
          <p:nvGrpSpPr>
            <p:cNvPr id="39996" name="Group 60"/>
            <p:cNvGrpSpPr>
              <a:grpSpLocks/>
            </p:cNvGrpSpPr>
            <p:nvPr/>
          </p:nvGrpSpPr>
          <p:grpSpPr bwMode="auto">
            <a:xfrm>
              <a:off x="4800" y="3090"/>
              <a:ext cx="872" cy="352"/>
              <a:chOff x="2920" y="3090"/>
              <a:chExt cx="872" cy="352"/>
            </a:xfrm>
          </p:grpSpPr>
          <p:sp>
            <p:nvSpPr>
              <p:cNvPr id="39960" name="Text Box 24"/>
              <p:cNvSpPr txBox="1">
                <a:spLocks noChangeArrowheads="1"/>
              </p:cNvSpPr>
              <p:nvPr/>
            </p:nvSpPr>
            <p:spPr bwMode="auto">
              <a:xfrm>
                <a:off x="3000" y="309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39975" name="Text Box 39"/>
              <p:cNvSpPr txBox="1">
                <a:spLocks noChangeArrowheads="1"/>
              </p:cNvSpPr>
              <p:nvPr/>
            </p:nvSpPr>
            <p:spPr bwMode="auto">
              <a:xfrm>
                <a:off x="2920" y="3104"/>
                <a:ext cx="872" cy="33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400" dirty="0"/>
                  <a:t>Display “x is within limits.”</a:t>
                </a:r>
              </a:p>
            </p:txBody>
          </p:sp>
        </p:grpSp>
        <p:grpSp>
          <p:nvGrpSpPr>
            <p:cNvPr id="39998" name="Group 62"/>
            <p:cNvGrpSpPr>
              <a:grpSpLocks/>
            </p:cNvGrpSpPr>
            <p:nvPr/>
          </p:nvGrpSpPr>
          <p:grpSpPr bwMode="auto">
            <a:xfrm>
              <a:off x="1960" y="1272"/>
              <a:ext cx="3312" cy="2680"/>
              <a:chOff x="1960" y="1272"/>
              <a:chExt cx="3312" cy="2680"/>
            </a:xfrm>
          </p:grpSpPr>
          <p:sp>
            <p:nvSpPr>
              <p:cNvPr id="39984" name="Text Box 48"/>
              <p:cNvSpPr txBox="1">
                <a:spLocks noChangeArrowheads="1"/>
              </p:cNvSpPr>
              <p:nvPr/>
            </p:nvSpPr>
            <p:spPr bwMode="auto">
              <a:xfrm>
                <a:off x="1960" y="2312"/>
                <a:ext cx="1072" cy="33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400" dirty="0"/>
                  <a:t>Display “x is outside the limits.”</a:t>
                </a:r>
              </a:p>
            </p:txBody>
          </p:sp>
          <p:sp>
            <p:nvSpPr>
              <p:cNvPr id="39959" name="AutoShape 23"/>
              <p:cNvSpPr>
                <a:spLocks noChangeArrowheads="1"/>
              </p:cNvSpPr>
              <p:nvPr/>
            </p:nvSpPr>
            <p:spPr bwMode="auto">
              <a:xfrm>
                <a:off x="2968" y="1504"/>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61" name="Line 25"/>
              <p:cNvSpPr>
                <a:spLocks noChangeShapeType="1"/>
              </p:cNvSpPr>
              <p:nvPr/>
            </p:nvSpPr>
            <p:spPr bwMode="auto">
              <a:xfrm flipH="1">
                <a:off x="2480" y="186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62" name="Line 26"/>
              <p:cNvSpPr>
                <a:spLocks noChangeShapeType="1"/>
              </p:cNvSpPr>
              <p:nvPr/>
            </p:nvSpPr>
            <p:spPr bwMode="auto">
              <a:xfrm>
                <a:off x="2480" y="186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9963" name="Group 27"/>
              <p:cNvGrpSpPr>
                <a:grpSpLocks/>
              </p:cNvGrpSpPr>
              <p:nvPr/>
            </p:nvGrpSpPr>
            <p:grpSpPr bwMode="auto">
              <a:xfrm flipH="1">
                <a:off x="3848" y="1864"/>
                <a:ext cx="496" cy="432"/>
                <a:chOff x="3856" y="2184"/>
                <a:chExt cx="496" cy="432"/>
              </a:xfrm>
            </p:grpSpPr>
            <p:sp>
              <p:nvSpPr>
                <p:cNvPr id="39964" name="Line 28"/>
                <p:cNvSpPr>
                  <a:spLocks noChangeShapeType="1"/>
                </p:cNvSpPr>
                <p:nvPr/>
              </p:nvSpPr>
              <p:spPr bwMode="auto">
                <a:xfrm>
                  <a:off x="3856" y="218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65" name="Line 29"/>
                <p:cNvSpPr>
                  <a:spLocks noChangeShapeType="1"/>
                </p:cNvSpPr>
                <p:nvPr/>
              </p:nvSpPr>
              <p:spPr bwMode="auto">
                <a:xfrm flipH="1">
                  <a:off x="3856" y="218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39967" name="Line 31"/>
              <p:cNvSpPr>
                <a:spLocks noChangeShapeType="1"/>
              </p:cNvSpPr>
              <p:nvPr/>
            </p:nvSpPr>
            <p:spPr bwMode="auto">
              <a:xfrm>
                <a:off x="5264" y="3432"/>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68" name="Line 32"/>
              <p:cNvSpPr>
                <a:spLocks noChangeShapeType="1"/>
              </p:cNvSpPr>
              <p:nvPr/>
            </p:nvSpPr>
            <p:spPr bwMode="auto">
              <a:xfrm flipH="1">
                <a:off x="3392" y="3592"/>
                <a:ext cx="1864"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69" name="Line 33"/>
              <p:cNvSpPr>
                <a:spLocks noChangeShapeType="1"/>
              </p:cNvSpPr>
              <p:nvPr/>
            </p:nvSpPr>
            <p:spPr bwMode="auto">
              <a:xfrm>
                <a:off x="3432" y="3760"/>
                <a:ext cx="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70" name="Line 34"/>
              <p:cNvSpPr>
                <a:spLocks noChangeShapeType="1"/>
              </p:cNvSpPr>
              <p:nvPr/>
            </p:nvSpPr>
            <p:spPr bwMode="auto">
              <a:xfrm>
                <a:off x="3416" y="1272"/>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71" name="Text Box 35"/>
              <p:cNvSpPr txBox="1">
                <a:spLocks noChangeArrowheads="1"/>
              </p:cNvSpPr>
              <p:nvPr/>
            </p:nvSpPr>
            <p:spPr bwMode="auto">
              <a:xfrm>
                <a:off x="3792" y="1512"/>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sp>
            <p:nvSpPr>
              <p:cNvPr id="39972" name="Text Box 36"/>
              <p:cNvSpPr txBox="1">
                <a:spLocks noChangeArrowheads="1"/>
              </p:cNvSpPr>
              <p:nvPr/>
            </p:nvSpPr>
            <p:spPr bwMode="auto">
              <a:xfrm>
                <a:off x="2552" y="1512"/>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NO</a:t>
                </a:r>
                <a:endParaRPr lang="en-US"/>
              </a:p>
            </p:txBody>
          </p:sp>
          <p:sp>
            <p:nvSpPr>
              <p:cNvPr id="39973" name="Text Box 37"/>
              <p:cNvSpPr txBox="1">
                <a:spLocks noChangeArrowheads="1"/>
              </p:cNvSpPr>
              <p:nvPr/>
            </p:nvSpPr>
            <p:spPr bwMode="auto">
              <a:xfrm>
                <a:off x="3200" y="1744"/>
                <a:ext cx="544" cy="19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t>x &gt; min?</a:t>
                </a:r>
                <a:endParaRPr lang="en-US" sz="2000"/>
              </a:p>
            </p:txBody>
          </p:sp>
          <p:sp>
            <p:nvSpPr>
              <p:cNvPr id="39977" name="AutoShape 41"/>
              <p:cNvSpPr>
                <a:spLocks noChangeArrowheads="1"/>
              </p:cNvSpPr>
              <p:nvPr/>
            </p:nvSpPr>
            <p:spPr bwMode="auto">
              <a:xfrm>
                <a:off x="3904" y="2296"/>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78" name="Text Box 42"/>
              <p:cNvSpPr txBox="1">
                <a:spLocks noChangeArrowheads="1"/>
              </p:cNvSpPr>
              <p:nvPr/>
            </p:nvSpPr>
            <p:spPr bwMode="auto">
              <a:xfrm>
                <a:off x="4136" y="2536"/>
                <a:ext cx="584" cy="19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1400" dirty="0"/>
                  <a:t>x &lt; max?</a:t>
                </a:r>
                <a:endParaRPr lang="en-US" sz="2000" dirty="0"/>
              </a:p>
            </p:txBody>
          </p:sp>
          <p:grpSp>
            <p:nvGrpSpPr>
              <p:cNvPr id="39979" name="Group 43"/>
              <p:cNvGrpSpPr>
                <a:grpSpLocks/>
              </p:cNvGrpSpPr>
              <p:nvPr/>
            </p:nvGrpSpPr>
            <p:grpSpPr bwMode="auto">
              <a:xfrm flipH="1">
                <a:off x="4776" y="2656"/>
                <a:ext cx="496" cy="432"/>
                <a:chOff x="3856" y="2184"/>
                <a:chExt cx="496" cy="432"/>
              </a:xfrm>
            </p:grpSpPr>
            <p:sp>
              <p:nvSpPr>
                <p:cNvPr id="39980" name="Line 44"/>
                <p:cNvSpPr>
                  <a:spLocks noChangeShapeType="1"/>
                </p:cNvSpPr>
                <p:nvPr/>
              </p:nvSpPr>
              <p:spPr bwMode="auto">
                <a:xfrm>
                  <a:off x="3856" y="218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81" name="Line 45"/>
                <p:cNvSpPr>
                  <a:spLocks noChangeShapeType="1"/>
                </p:cNvSpPr>
                <p:nvPr/>
              </p:nvSpPr>
              <p:spPr bwMode="auto">
                <a:xfrm flipH="1">
                  <a:off x="3856" y="218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39982" name="Text Box 46"/>
              <p:cNvSpPr txBox="1">
                <a:spLocks noChangeArrowheads="1"/>
              </p:cNvSpPr>
              <p:nvPr/>
            </p:nvSpPr>
            <p:spPr bwMode="auto">
              <a:xfrm>
                <a:off x="4720" y="2304"/>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YES</a:t>
                </a:r>
                <a:endParaRPr lang="en-US"/>
              </a:p>
            </p:txBody>
          </p:sp>
          <p:sp>
            <p:nvSpPr>
              <p:cNvPr id="39983" name="Text Box 47"/>
              <p:cNvSpPr txBox="1">
                <a:spLocks noChangeArrowheads="1"/>
              </p:cNvSpPr>
              <p:nvPr/>
            </p:nvSpPr>
            <p:spPr bwMode="auto">
              <a:xfrm>
                <a:off x="2016" y="2298"/>
                <a:ext cx="912" cy="352"/>
              </a:xfrm>
              <a:prstGeom prst="rect">
                <a:avLst/>
              </a:prstGeom>
              <a:noFill/>
              <a:ln w="38100">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39985" name="Line 49"/>
              <p:cNvSpPr>
                <a:spLocks noChangeShapeType="1"/>
              </p:cNvSpPr>
              <p:nvPr/>
            </p:nvSpPr>
            <p:spPr bwMode="auto">
              <a:xfrm flipH="1">
                <a:off x="3400" y="2656"/>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86" name="Line 50"/>
              <p:cNvSpPr>
                <a:spLocks noChangeShapeType="1"/>
              </p:cNvSpPr>
              <p:nvPr/>
            </p:nvSpPr>
            <p:spPr bwMode="auto">
              <a:xfrm>
                <a:off x="3400" y="2656"/>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87" name="Text Box 51"/>
              <p:cNvSpPr txBox="1">
                <a:spLocks noChangeArrowheads="1"/>
              </p:cNvSpPr>
              <p:nvPr/>
            </p:nvSpPr>
            <p:spPr bwMode="auto">
              <a:xfrm>
                <a:off x="3472" y="2304"/>
                <a:ext cx="480" cy="2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a:t>NO</a:t>
                </a:r>
                <a:endParaRPr lang="en-US"/>
              </a:p>
            </p:txBody>
          </p:sp>
          <p:sp>
            <p:nvSpPr>
              <p:cNvPr id="39989" name="Text Box 53"/>
              <p:cNvSpPr txBox="1">
                <a:spLocks noChangeArrowheads="1"/>
              </p:cNvSpPr>
              <p:nvPr/>
            </p:nvSpPr>
            <p:spPr bwMode="auto">
              <a:xfrm>
                <a:off x="2928" y="3090"/>
                <a:ext cx="936"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39990" name="Text Box 54"/>
              <p:cNvSpPr txBox="1">
                <a:spLocks noChangeArrowheads="1"/>
              </p:cNvSpPr>
              <p:nvPr/>
            </p:nvSpPr>
            <p:spPr bwMode="auto">
              <a:xfrm>
                <a:off x="2864" y="3096"/>
                <a:ext cx="1120" cy="33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400" dirty="0"/>
                  <a:t>Display “x is outside the limits.”</a:t>
                </a:r>
              </a:p>
            </p:txBody>
          </p:sp>
          <p:sp>
            <p:nvSpPr>
              <p:cNvPr id="39991" name="Line 55"/>
              <p:cNvSpPr>
                <a:spLocks noChangeShapeType="1"/>
              </p:cNvSpPr>
              <p:nvPr/>
            </p:nvSpPr>
            <p:spPr bwMode="auto">
              <a:xfrm>
                <a:off x="2464" y="2648"/>
                <a:ext cx="0" cy="110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92" name="Line 56"/>
              <p:cNvSpPr>
                <a:spLocks noChangeShapeType="1"/>
              </p:cNvSpPr>
              <p:nvPr/>
            </p:nvSpPr>
            <p:spPr bwMode="auto">
              <a:xfrm>
                <a:off x="3392" y="3440"/>
                <a:ext cx="0" cy="15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93" name="Line 57"/>
              <p:cNvSpPr>
                <a:spLocks noChangeShapeType="1"/>
              </p:cNvSpPr>
              <p:nvPr/>
            </p:nvSpPr>
            <p:spPr bwMode="auto">
              <a:xfrm>
                <a:off x="2464" y="3752"/>
                <a:ext cx="1912"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94" name="Line 58"/>
              <p:cNvSpPr>
                <a:spLocks noChangeShapeType="1"/>
              </p:cNvSpPr>
              <p:nvPr/>
            </p:nvSpPr>
            <p:spPr bwMode="auto">
              <a:xfrm flipV="1">
                <a:off x="4376" y="3592"/>
                <a:ext cx="0" cy="16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xmlns="" val="1905413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a:lstStyle/>
          <a:p>
            <a:r>
              <a:rPr lang="en-US"/>
              <a:t>Review</a:t>
            </a:r>
          </a:p>
        </p:txBody>
      </p:sp>
      <p:sp>
        <p:nvSpPr>
          <p:cNvPr id="43011" name="Rectangle 3"/>
          <p:cNvSpPr>
            <a:spLocks noGrp="1" noChangeArrowheads="1"/>
          </p:cNvSpPr>
          <p:nvPr>
            <p:ph idx="1"/>
          </p:nvPr>
        </p:nvSpPr>
        <p:spPr>
          <a:xfrm>
            <a:off x="685800" y="1981200"/>
            <a:ext cx="7772400" cy="1066800"/>
          </a:xfrm>
        </p:spPr>
        <p:txBody>
          <a:bodyPr/>
          <a:lstStyle/>
          <a:p>
            <a:r>
              <a:rPr lang="en-US"/>
              <a:t>What do each of the following symbols represent?</a:t>
            </a:r>
          </a:p>
        </p:txBody>
      </p:sp>
      <p:sp>
        <p:nvSpPr>
          <p:cNvPr id="43013" name="AutoShape 5"/>
          <p:cNvSpPr>
            <a:spLocks noChangeArrowheads="1"/>
          </p:cNvSpPr>
          <p:nvPr/>
        </p:nvSpPr>
        <p:spPr bwMode="auto">
          <a:xfrm>
            <a:off x="2686050" y="3302000"/>
            <a:ext cx="1346200" cy="422275"/>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016" name="AutoShape 8"/>
          <p:cNvSpPr>
            <a:spLocks noChangeArrowheads="1"/>
          </p:cNvSpPr>
          <p:nvPr/>
        </p:nvSpPr>
        <p:spPr bwMode="auto">
          <a:xfrm>
            <a:off x="2565400" y="3968750"/>
            <a:ext cx="1485900" cy="92710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019" name="Rectangle 11"/>
          <p:cNvSpPr>
            <a:spLocks noChangeArrowheads="1"/>
          </p:cNvSpPr>
          <p:nvPr/>
        </p:nvSpPr>
        <p:spPr bwMode="auto">
          <a:xfrm>
            <a:off x="2527300" y="5194300"/>
            <a:ext cx="1612900" cy="105410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020" name="AutoShape 12"/>
          <p:cNvSpPr>
            <a:spLocks noChangeArrowheads="1"/>
          </p:cNvSpPr>
          <p:nvPr/>
        </p:nvSpPr>
        <p:spPr bwMode="auto">
          <a:xfrm>
            <a:off x="5143500" y="3035300"/>
            <a:ext cx="1447800" cy="97790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021" name="AutoShape 13"/>
          <p:cNvSpPr>
            <a:spLocks noChangeArrowheads="1"/>
          </p:cNvSpPr>
          <p:nvPr/>
        </p:nvSpPr>
        <p:spPr bwMode="auto">
          <a:xfrm>
            <a:off x="5524500" y="4241800"/>
            <a:ext cx="711200" cy="711200"/>
          </a:xfrm>
          <a:prstGeom prst="flowChartConnector">
            <a:avLst/>
          </a:prstGeom>
          <a:noFill/>
          <a:ln w="381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022" name="Text Box 14"/>
          <p:cNvSpPr txBox="1">
            <a:spLocks noChangeArrowheads="1"/>
          </p:cNvSpPr>
          <p:nvPr/>
        </p:nvSpPr>
        <p:spPr bwMode="auto">
          <a:xfrm>
            <a:off x="6337300" y="6172200"/>
            <a:ext cx="23749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i="1"/>
              <a:t>(Answer on next slide)</a:t>
            </a:r>
          </a:p>
        </p:txBody>
      </p:sp>
      <p:sp>
        <p:nvSpPr>
          <p:cNvPr id="43023" name="AutoShape 15"/>
          <p:cNvSpPr>
            <a:spLocks noChangeArrowheads="1"/>
          </p:cNvSpPr>
          <p:nvPr/>
        </p:nvSpPr>
        <p:spPr bwMode="auto">
          <a:xfrm>
            <a:off x="4927600" y="5181600"/>
            <a:ext cx="1981200" cy="1003300"/>
          </a:xfrm>
          <a:prstGeom prst="flowChartPredefinedProcess">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39400780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52400"/>
            <a:ext cx="8229600" cy="1111664"/>
          </a:xfrm>
          <a:noFill/>
        </p:spPr>
        <p:txBody>
          <a:bodyPr/>
          <a:lstStyle/>
          <a:p>
            <a:r>
              <a:rPr lang="en-US"/>
              <a:t>Answer</a:t>
            </a:r>
          </a:p>
        </p:txBody>
      </p:sp>
      <p:sp>
        <p:nvSpPr>
          <p:cNvPr id="44035" name="Rectangle 3"/>
          <p:cNvSpPr>
            <a:spLocks noGrp="1" noChangeArrowheads="1"/>
          </p:cNvSpPr>
          <p:nvPr>
            <p:ph idx="1"/>
          </p:nvPr>
        </p:nvSpPr>
        <p:spPr>
          <a:xfrm>
            <a:off x="685800" y="1981200"/>
            <a:ext cx="7772400" cy="1066800"/>
          </a:xfrm>
        </p:spPr>
        <p:txBody>
          <a:bodyPr/>
          <a:lstStyle/>
          <a:p>
            <a:r>
              <a:rPr lang="en-US"/>
              <a:t>What do each of the following symbols represent?</a:t>
            </a:r>
          </a:p>
        </p:txBody>
      </p:sp>
      <p:sp>
        <p:nvSpPr>
          <p:cNvPr id="44036" name="AutoShape 4"/>
          <p:cNvSpPr>
            <a:spLocks noChangeArrowheads="1"/>
          </p:cNvSpPr>
          <p:nvPr/>
        </p:nvSpPr>
        <p:spPr bwMode="auto">
          <a:xfrm>
            <a:off x="2686050" y="3302000"/>
            <a:ext cx="1346200" cy="422275"/>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37" name="AutoShape 5"/>
          <p:cNvSpPr>
            <a:spLocks noChangeArrowheads="1"/>
          </p:cNvSpPr>
          <p:nvPr/>
        </p:nvSpPr>
        <p:spPr bwMode="auto">
          <a:xfrm>
            <a:off x="2565400" y="3968750"/>
            <a:ext cx="1485900" cy="92710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38" name="Rectangle 6"/>
          <p:cNvSpPr>
            <a:spLocks noChangeArrowheads="1"/>
          </p:cNvSpPr>
          <p:nvPr/>
        </p:nvSpPr>
        <p:spPr bwMode="auto">
          <a:xfrm>
            <a:off x="2527300" y="5194300"/>
            <a:ext cx="1612900" cy="105410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39" name="AutoShape 7"/>
          <p:cNvSpPr>
            <a:spLocks noChangeArrowheads="1"/>
          </p:cNvSpPr>
          <p:nvPr/>
        </p:nvSpPr>
        <p:spPr bwMode="auto">
          <a:xfrm>
            <a:off x="5003800" y="3060700"/>
            <a:ext cx="1447800" cy="97790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40" name="AutoShape 8"/>
          <p:cNvSpPr>
            <a:spLocks noChangeArrowheads="1"/>
          </p:cNvSpPr>
          <p:nvPr/>
        </p:nvSpPr>
        <p:spPr bwMode="auto">
          <a:xfrm>
            <a:off x="5397500" y="4241800"/>
            <a:ext cx="711200" cy="711200"/>
          </a:xfrm>
          <a:prstGeom prst="flowChartConnector">
            <a:avLst/>
          </a:prstGeom>
          <a:noFill/>
          <a:ln w="381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42" name="Text Box 10"/>
          <p:cNvSpPr txBox="1">
            <a:spLocks noChangeArrowheads="1"/>
          </p:cNvSpPr>
          <p:nvPr/>
        </p:nvSpPr>
        <p:spPr bwMode="auto">
          <a:xfrm>
            <a:off x="825500" y="3390900"/>
            <a:ext cx="1295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rPr>
              <a:t>Terminal</a:t>
            </a:r>
          </a:p>
        </p:txBody>
      </p:sp>
      <p:sp>
        <p:nvSpPr>
          <p:cNvPr id="44043" name="Text Box 11"/>
          <p:cNvSpPr txBox="1">
            <a:spLocks noChangeArrowheads="1"/>
          </p:cNvSpPr>
          <p:nvPr/>
        </p:nvSpPr>
        <p:spPr bwMode="auto">
          <a:xfrm>
            <a:off x="749300" y="4089400"/>
            <a:ext cx="17018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rPr>
              <a:t>Input/Output Operation</a:t>
            </a:r>
          </a:p>
        </p:txBody>
      </p:sp>
      <p:sp>
        <p:nvSpPr>
          <p:cNvPr id="44044" name="Text Box 12"/>
          <p:cNvSpPr txBox="1">
            <a:spLocks noChangeArrowheads="1"/>
          </p:cNvSpPr>
          <p:nvPr/>
        </p:nvSpPr>
        <p:spPr bwMode="auto">
          <a:xfrm>
            <a:off x="838200" y="5511800"/>
            <a:ext cx="1295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rPr>
              <a:t>Process</a:t>
            </a:r>
          </a:p>
        </p:txBody>
      </p:sp>
      <p:sp>
        <p:nvSpPr>
          <p:cNvPr id="44045" name="Text Box 13"/>
          <p:cNvSpPr txBox="1">
            <a:spLocks noChangeArrowheads="1"/>
          </p:cNvSpPr>
          <p:nvPr/>
        </p:nvSpPr>
        <p:spPr bwMode="auto">
          <a:xfrm>
            <a:off x="6883400" y="3251200"/>
            <a:ext cx="1295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rPr>
              <a:t>Decision</a:t>
            </a:r>
          </a:p>
        </p:txBody>
      </p:sp>
      <p:sp>
        <p:nvSpPr>
          <p:cNvPr id="44046" name="Text Box 14"/>
          <p:cNvSpPr txBox="1">
            <a:spLocks noChangeArrowheads="1"/>
          </p:cNvSpPr>
          <p:nvPr/>
        </p:nvSpPr>
        <p:spPr bwMode="auto">
          <a:xfrm>
            <a:off x="6832600" y="4356100"/>
            <a:ext cx="15494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2000" dirty="0">
                <a:solidFill>
                  <a:srgbClr val="FF0000"/>
                </a:solidFill>
              </a:rPr>
              <a:t>Connector</a:t>
            </a:r>
          </a:p>
        </p:txBody>
      </p:sp>
      <p:sp>
        <p:nvSpPr>
          <p:cNvPr id="44047" name="Line 15"/>
          <p:cNvSpPr>
            <a:spLocks noChangeShapeType="1"/>
          </p:cNvSpPr>
          <p:nvPr/>
        </p:nvSpPr>
        <p:spPr bwMode="auto">
          <a:xfrm flipV="1">
            <a:off x="1968500" y="3479800"/>
            <a:ext cx="965200" cy="127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48" name="Line 16"/>
          <p:cNvSpPr>
            <a:spLocks noChangeShapeType="1"/>
          </p:cNvSpPr>
          <p:nvPr/>
        </p:nvSpPr>
        <p:spPr bwMode="auto">
          <a:xfrm flipV="1">
            <a:off x="2057400" y="4432300"/>
            <a:ext cx="1016000" cy="889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49" name="Line 17"/>
          <p:cNvSpPr>
            <a:spLocks noChangeShapeType="1"/>
          </p:cNvSpPr>
          <p:nvPr/>
        </p:nvSpPr>
        <p:spPr bwMode="auto">
          <a:xfrm flipV="1">
            <a:off x="1854200" y="5753100"/>
            <a:ext cx="939800" cy="25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50" name="Line 18"/>
          <p:cNvSpPr>
            <a:spLocks noChangeShapeType="1"/>
          </p:cNvSpPr>
          <p:nvPr/>
        </p:nvSpPr>
        <p:spPr bwMode="auto">
          <a:xfrm flipH="1">
            <a:off x="6057900" y="3479800"/>
            <a:ext cx="863600" cy="101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51" name="Line 19"/>
          <p:cNvSpPr>
            <a:spLocks noChangeShapeType="1"/>
          </p:cNvSpPr>
          <p:nvPr/>
        </p:nvSpPr>
        <p:spPr bwMode="auto">
          <a:xfrm flipH="1">
            <a:off x="5905500" y="4584700"/>
            <a:ext cx="901700" cy="127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52" name="AutoShape 20"/>
          <p:cNvSpPr>
            <a:spLocks noChangeArrowheads="1"/>
          </p:cNvSpPr>
          <p:nvPr/>
        </p:nvSpPr>
        <p:spPr bwMode="auto">
          <a:xfrm>
            <a:off x="4927600" y="5181600"/>
            <a:ext cx="1981200" cy="1003300"/>
          </a:xfrm>
          <a:prstGeom prst="flowChartPredefinedProcess">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53" name="Text Box 21"/>
          <p:cNvSpPr txBox="1">
            <a:spLocks noChangeArrowheads="1"/>
          </p:cNvSpPr>
          <p:nvPr/>
        </p:nvSpPr>
        <p:spPr bwMode="auto">
          <a:xfrm>
            <a:off x="7226300" y="5461000"/>
            <a:ext cx="1295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rPr>
              <a:t>Module</a:t>
            </a:r>
          </a:p>
        </p:txBody>
      </p:sp>
      <p:sp>
        <p:nvSpPr>
          <p:cNvPr id="44054" name="Line 22"/>
          <p:cNvSpPr>
            <a:spLocks noChangeShapeType="1"/>
          </p:cNvSpPr>
          <p:nvPr/>
        </p:nvSpPr>
        <p:spPr bwMode="auto">
          <a:xfrm flipH="1">
            <a:off x="6299200" y="5689600"/>
            <a:ext cx="901700" cy="127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8498286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a:lstStyle/>
          <a:p>
            <a:r>
              <a:rPr lang="en-US" dirty="0"/>
              <a:t>Review</a:t>
            </a:r>
          </a:p>
        </p:txBody>
      </p:sp>
      <p:sp>
        <p:nvSpPr>
          <p:cNvPr id="45059" name="Rectangle 3"/>
          <p:cNvSpPr>
            <a:spLocks noGrp="1" noChangeArrowheads="1"/>
          </p:cNvSpPr>
          <p:nvPr>
            <p:ph idx="1"/>
          </p:nvPr>
        </p:nvSpPr>
        <p:spPr>
          <a:xfrm>
            <a:off x="685800" y="1981200"/>
            <a:ext cx="7772400" cy="1066800"/>
          </a:xfrm>
        </p:spPr>
        <p:txBody>
          <a:bodyPr/>
          <a:lstStyle/>
          <a:p>
            <a:r>
              <a:rPr lang="en-US"/>
              <a:t>Name the four flowchart structures.</a:t>
            </a:r>
          </a:p>
        </p:txBody>
      </p:sp>
      <p:sp>
        <p:nvSpPr>
          <p:cNvPr id="45065" name="Text Box 9"/>
          <p:cNvSpPr txBox="1">
            <a:spLocks noChangeArrowheads="1"/>
          </p:cNvSpPr>
          <p:nvPr/>
        </p:nvSpPr>
        <p:spPr bwMode="auto">
          <a:xfrm>
            <a:off x="6337300" y="6172200"/>
            <a:ext cx="23749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i="1"/>
              <a:t>(Answer on next slide)</a:t>
            </a:r>
          </a:p>
        </p:txBody>
      </p:sp>
    </p:spTree>
    <p:extLst>
      <p:ext uri="{BB962C8B-B14F-4D97-AF65-F5344CB8AC3E}">
        <p14:creationId xmlns:p14="http://schemas.microsoft.com/office/powerpoint/2010/main" xmlns="" val="30688681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a:lstStyle/>
          <a:p>
            <a:r>
              <a:rPr lang="en-US" dirty="0"/>
              <a:t>Answer</a:t>
            </a:r>
          </a:p>
        </p:txBody>
      </p:sp>
      <p:sp>
        <p:nvSpPr>
          <p:cNvPr id="46083" name="Rectangle 3"/>
          <p:cNvSpPr>
            <a:spLocks noGrp="1" noChangeArrowheads="1"/>
          </p:cNvSpPr>
          <p:nvPr>
            <p:ph idx="1"/>
          </p:nvPr>
        </p:nvSpPr>
        <p:spPr>
          <a:xfrm>
            <a:off x="685800" y="1981200"/>
            <a:ext cx="7772400" cy="2819400"/>
          </a:xfrm>
        </p:spPr>
        <p:txBody>
          <a:bodyPr>
            <a:normAutofit/>
          </a:bodyPr>
          <a:lstStyle/>
          <a:p>
            <a:r>
              <a:rPr lang="en-US" sz="3200" dirty="0"/>
              <a:t>Sequence</a:t>
            </a:r>
          </a:p>
          <a:p>
            <a:r>
              <a:rPr lang="en-US" sz="3200" dirty="0"/>
              <a:t>Decision</a:t>
            </a:r>
          </a:p>
          <a:p>
            <a:r>
              <a:rPr lang="en-US" sz="3200" dirty="0"/>
              <a:t>Repetition</a:t>
            </a:r>
          </a:p>
          <a:p>
            <a:r>
              <a:rPr lang="en-US" sz="3200" dirty="0"/>
              <a:t>Case</a:t>
            </a:r>
          </a:p>
        </p:txBody>
      </p:sp>
    </p:spTree>
    <p:extLst>
      <p:ext uri="{BB962C8B-B14F-4D97-AF65-F5344CB8AC3E}">
        <p14:creationId xmlns:p14="http://schemas.microsoft.com/office/powerpoint/2010/main" xmlns="" val="40486778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lstStyle/>
          <a:p>
            <a:r>
              <a:rPr lang="en-US" sz="2400"/>
              <a:t>What type of structure is this?</a:t>
            </a:r>
          </a:p>
        </p:txBody>
      </p:sp>
      <p:grpSp>
        <p:nvGrpSpPr>
          <p:cNvPr id="47108" name="Group 4"/>
          <p:cNvGrpSpPr>
            <a:grpSpLocks/>
          </p:cNvGrpSpPr>
          <p:nvPr/>
        </p:nvGrpSpPr>
        <p:grpSpPr bwMode="auto">
          <a:xfrm>
            <a:off x="3416300" y="3505200"/>
            <a:ext cx="3302000" cy="1892300"/>
            <a:chOff x="2152" y="2208"/>
            <a:chExt cx="2080" cy="1192"/>
          </a:xfrm>
        </p:grpSpPr>
        <p:sp>
          <p:nvSpPr>
            <p:cNvPr id="47109" name="AutoShape 5"/>
            <p:cNvSpPr>
              <a:spLocks noChangeArrowheads="1"/>
            </p:cNvSpPr>
            <p:nvPr/>
          </p:nvSpPr>
          <p:spPr bwMode="auto">
            <a:xfrm>
              <a:off x="2152" y="2440"/>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7110" name="Text Box 6"/>
            <p:cNvSpPr txBox="1">
              <a:spLocks noChangeArrowheads="1"/>
            </p:cNvSpPr>
            <p:nvPr/>
          </p:nvSpPr>
          <p:spPr bwMode="auto">
            <a:xfrm>
              <a:off x="3376" y="2658"/>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47111" name="Line 7"/>
            <p:cNvSpPr>
              <a:spLocks noChangeShapeType="1"/>
            </p:cNvSpPr>
            <p:nvPr/>
          </p:nvSpPr>
          <p:spPr bwMode="auto">
            <a:xfrm>
              <a:off x="2592" y="316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7112" name="Line 8"/>
            <p:cNvSpPr>
              <a:spLocks noChangeShapeType="1"/>
            </p:cNvSpPr>
            <p:nvPr/>
          </p:nvSpPr>
          <p:spPr bwMode="auto">
            <a:xfrm flipH="1">
              <a:off x="3032" y="2800"/>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7113" name="Line 9"/>
            <p:cNvSpPr>
              <a:spLocks noChangeShapeType="1"/>
            </p:cNvSpPr>
            <p:nvPr/>
          </p:nvSpPr>
          <p:spPr bwMode="auto">
            <a:xfrm>
              <a:off x="2600" y="220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7114" name="Line 10"/>
            <p:cNvSpPr>
              <a:spLocks noChangeShapeType="1"/>
            </p:cNvSpPr>
            <p:nvPr/>
          </p:nvSpPr>
          <p:spPr bwMode="auto">
            <a:xfrm>
              <a:off x="4096" y="2816"/>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7115" name="Line 11"/>
            <p:cNvSpPr>
              <a:spLocks noChangeShapeType="1"/>
            </p:cNvSpPr>
            <p:nvPr/>
          </p:nvSpPr>
          <p:spPr bwMode="auto">
            <a:xfrm flipV="1">
              <a:off x="4232" y="2288"/>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7116" name="Line 12"/>
            <p:cNvSpPr>
              <a:spLocks noChangeShapeType="1"/>
            </p:cNvSpPr>
            <p:nvPr/>
          </p:nvSpPr>
          <p:spPr bwMode="auto">
            <a:xfrm flipH="1">
              <a:off x="2624" y="2288"/>
              <a:ext cx="160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47119" name="Text Box 15"/>
          <p:cNvSpPr txBox="1">
            <a:spLocks noChangeArrowheads="1"/>
          </p:cNvSpPr>
          <p:nvPr/>
        </p:nvSpPr>
        <p:spPr bwMode="auto">
          <a:xfrm>
            <a:off x="6337300" y="6172200"/>
            <a:ext cx="23749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i="1"/>
              <a:t>(Answer on next slide)</a:t>
            </a:r>
          </a:p>
        </p:txBody>
      </p:sp>
      <p:sp>
        <p:nvSpPr>
          <p:cNvPr id="17" name="Rectangle 2"/>
          <p:cNvSpPr>
            <a:spLocks noGrp="1" noChangeArrowheads="1"/>
          </p:cNvSpPr>
          <p:nvPr>
            <p:ph type="title"/>
          </p:nvPr>
        </p:nvSpPr>
        <p:spPr>
          <a:xfrm>
            <a:off x="457200" y="0"/>
            <a:ext cx="8229600" cy="1600200"/>
          </a:xfrm>
          <a:noFill/>
        </p:spPr>
        <p:txBody>
          <a:bodyPr/>
          <a:lstStyle/>
          <a:p>
            <a:r>
              <a:rPr lang="en-US" dirty="0"/>
              <a:t>Review</a:t>
            </a:r>
          </a:p>
        </p:txBody>
      </p:sp>
    </p:spTree>
    <p:extLst>
      <p:ext uri="{BB962C8B-B14F-4D97-AF65-F5344CB8AC3E}">
        <p14:creationId xmlns:p14="http://schemas.microsoft.com/office/powerpoint/2010/main" xmlns="" val="1209330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0200" y="457200"/>
            <a:ext cx="5410200" cy="1143000"/>
          </a:xfrm>
          <a:noFill/>
        </p:spPr>
        <p:txBody>
          <a:bodyPr/>
          <a:lstStyle/>
          <a:p>
            <a:pPr algn="l"/>
            <a:r>
              <a:rPr lang="en-US" sz="4800" dirty="0"/>
              <a:t>Basic Flowchart Symbols</a:t>
            </a:r>
          </a:p>
        </p:txBody>
      </p:sp>
      <p:sp>
        <p:nvSpPr>
          <p:cNvPr id="4099" name="Rectangle 3"/>
          <p:cNvSpPr>
            <a:spLocks noGrp="1" noChangeArrowheads="1"/>
          </p:cNvSpPr>
          <p:nvPr>
            <p:ph type="body" sz="half" idx="1"/>
          </p:nvPr>
        </p:nvSpPr>
        <p:spPr>
          <a:xfrm>
            <a:off x="685800" y="1981200"/>
            <a:ext cx="3975100" cy="4114800"/>
          </a:xfrm>
        </p:spPr>
        <p:txBody>
          <a:bodyPr>
            <a:normAutofit fontScale="92500" lnSpcReduction="10000"/>
          </a:bodyPr>
          <a:lstStyle/>
          <a:p>
            <a:r>
              <a:rPr lang="en-US" sz="2800" dirty="0"/>
              <a:t>Notice there are three types of symbols in this flowchart:</a:t>
            </a:r>
          </a:p>
          <a:p>
            <a:pPr lvl="1"/>
            <a:r>
              <a:rPr lang="en-US" sz="2400" dirty="0">
                <a:solidFill>
                  <a:srgbClr val="00B050"/>
                </a:solidFill>
              </a:rPr>
              <a:t>rounded rectangles</a:t>
            </a:r>
          </a:p>
          <a:p>
            <a:pPr lvl="1"/>
            <a:r>
              <a:rPr lang="en-US" sz="2400" dirty="0">
                <a:solidFill>
                  <a:schemeClr val="tx2"/>
                </a:solidFill>
              </a:rPr>
              <a:t>parallelograms</a:t>
            </a:r>
          </a:p>
          <a:p>
            <a:pPr lvl="1"/>
            <a:r>
              <a:rPr lang="en-US" sz="2400" dirty="0">
                <a:solidFill>
                  <a:srgbClr val="C00000"/>
                </a:solidFill>
              </a:rPr>
              <a:t>a rectangle</a:t>
            </a:r>
          </a:p>
          <a:p>
            <a:r>
              <a:rPr lang="en-US" sz="2800" dirty="0"/>
              <a:t>Each symbol represents a different type of operation.</a:t>
            </a:r>
          </a:p>
        </p:txBody>
      </p:sp>
      <p:sp>
        <p:nvSpPr>
          <p:cNvPr id="4129" name="Text Box 33"/>
          <p:cNvSpPr txBox="1">
            <a:spLocks noChangeArrowheads="1"/>
          </p:cNvSpPr>
          <p:nvPr/>
        </p:nvSpPr>
        <p:spPr bwMode="auto">
          <a:xfrm>
            <a:off x="7861300" y="292100"/>
            <a:ext cx="10795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Rounded Rectangle</a:t>
            </a:r>
            <a:endParaRPr lang="en-US" sz="1400"/>
          </a:p>
        </p:txBody>
      </p:sp>
      <p:sp>
        <p:nvSpPr>
          <p:cNvPr id="4130" name="Text Box 34"/>
          <p:cNvSpPr txBox="1">
            <a:spLocks noChangeArrowheads="1"/>
          </p:cNvSpPr>
          <p:nvPr/>
        </p:nvSpPr>
        <p:spPr bwMode="auto">
          <a:xfrm>
            <a:off x="7772400" y="2857500"/>
            <a:ext cx="1295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rgbClr val="FF0000"/>
                </a:solidFill>
              </a:rPr>
              <a:t>Parallelogram</a:t>
            </a:r>
            <a:endParaRPr lang="en-US" sz="1400" dirty="0"/>
          </a:p>
        </p:txBody>
      </p:sp>
      <p:sp>
        <p:nvSpPr>
          <p:cNvPr id="4131" name="Text Box 35"/>
          <p:cNvSpPr txBox="1">
            <a:spLocks noChangeArrowheads="1"/>
          </p:cNvSpPr>
          <p:nvPr/>
        </p:nvSpPr>
        <p:spPr bwMode="auto">
          <a:xfrm>
            <a:off x="4940300" y="4546600"/>
            <a:ext cx="10795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Rectangle</a:t>
            </a:r>
            <a:endParaRPr lang="en-US" sz="1400"/>
          </a:p>
        </p:txBody>
      </p:sp>
      <p:sp>
        <p:nvSpPr>
          <p:cNvPr id="4132" name="Line 36"/>
          <p:cNvSpPr>
            <a:spLocks noChangeShapeType="1"/>
          </p:cNvSpPr>
          <p:nvPr/>
        </p:nvSpPr>
        <p:spPr bwMode="auto">
          <a:xfrm flipV="1">
            <a:off x="7480300" y="546100"/>
            <a:ext cx="419100" cy="50800"/>
          </a:xfrm>
          <a:prstGeom prst="line">
            <a:avLst/>
          </a:prstGeom>
          <a:noFill/>
          <a:ln w="9525">
            <a:solidFill>
              <a:srgbClr val="FF00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33" name="Line 37"/>
          <p:cNvSpPr>
            <a:spLocks noChangeShapeType="1"/>
          </p:cNvSpPr>
          <p:nvPr/>
        </p:nvSpPr>
        <p:spPr bwMode="auto">
          <a:xfrm flipV="1">
            <a:off x="5803900" y="4673600"/>
            <a:ext cx="444500" cy="381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34" name="Line 38"/>
          <p:cNvSpPr>
            <a:spLocks noChangeShapeType="1"/>
          </p:cNvSpPr>
          <p:nvPr/>
        </p:nvSpPr>
        <p:spPr bwMode="auto">
          <a:xfrm flipH="1" flipV="1">
            <a:off x="7505700" y="1447800"/>
            <a:ext cx="800100" cy="13843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35" name="Line 39"/>
          <p:cNvSpPr>
            <a:spLocks noChangeShapeType="1"/>
          </p:cNvSpPr>
          <p:nvPr/>
        </p:nvSpPr>
        <p:spPr bwMode="auto">
          <a:xfrm flipH="1" flipV="1">
            <a:off x="7569200" y="2298700"/>
            <a:ext cx="736600" cy="5461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36" name="Line 40"/>
          <p:cNvSpPr>
            <a:spLocks noChangeShapeType="1"/>
          </p:cNvSpPr>
          <p:nvPr/>
        </p:nvSpPr>
        <p:spPr bwMode="auto">
          <a:xfrm flipH="1">
            <a:off x="7543800" y="3009900"/>
            <a:ext cx="241300" cy="12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37" name="Line 41"/>
          <p:cNvSpPr>
            <a:spLocks noChangeShapeType="1"/>
          </p:cNvSpPr>
          <p:nvPr/>
        </p:nvSpPr>
        <p:spPr bwMode="auto">
          <a:xfrm flipH="1">
            <a:off x="7535779" y="3251200"/>
            <a:ext cx="757321" cy="46672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38" name="Line 42"/>
          <p:cNvSpPr>
            <a:spLocks noChangeShapeType="1"/>
          </p:cNvSpPr>
          <p:nvPr/>
        </p:nvSpPr>
        <p:spPr bwMode="auto">
          <a:xfrm flipH="1">
            <a:off x="7632700" y="3251200"/>
            <a:ext cx="673100" cy="2057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39" name="Text Box 43"/>
          <p:cNvSpPr txBox="1">
            <a:spLocks noChangeArrowheads="1"/>
          </p:cNvSpPr>
          <p:nvPr/>
        </p:nvSpPr>
        <p:spPr bwMode="auto">
          <a:xfrm>
            <a:off x="4660900" y="5524500"/>
            <a:ext cx="10795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Rounded Rectangle</a:t>
            </a:r>
            <a:endParaRPr lang="en-US" sz="1400"/>
          </a:p>
        </p:txBody>
      </p:sp>
      <p:sp>
        <p:nvSpPr>
          <p:cNvPr id="4140" name="Line 44"/>
          <p:cNvSpPr>
            <a:spLocks noChangeShapeType="1"/>
          </p:cNvSpPr>
          <p:nvPr/>
        </p:nvSpPr>
        <p:spPr bwMode="auto">
          <a:xfrm>
            <a:off x="5473700" y="5803900"/>
            <a:ext cx="850900" cy="266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6" name="AutoShape 14"/>
          <p:cNvSpPr>
            <a:spLocks noChangeArrowheads="1"/>
          </p:cNvSpPr>
          <p:nvPr/>
        </p:nvSpPr>
        <p:spPr bwMode="auto">
          <a:xfrm>
            <a:off x="3733800" y="3934290"/>
            <a:ext cx="794215" cy="250825"/>
          </a:xfrm>
          <a:prstGeom prst="flowChartInputOutput">
            <a:avLst/>
          </a:prstGeom>
          <a:ln>
            <a:headEnd/>
            <a:tailEnd/>
          </a:ln>
          <a:extLst/>
        </p:spPr>
        <p:style>
          <a:lnRef idx="2">
            <a:schemeClr val="accent1"/>
          </a:lnRef>
          <a:fillRef idx="1">
            <a:schemeClr val="lt1"/>
          </a:fillRef>
          <a:effectRef idx="0">
            <a:schemeClr val="accent1"/>
          </a:effectRef>
          <a:fontRef idx="minor">
            <a:schemeClr val="dk1"/>
          </a:fontRef>
        </p:style>
        <p:txBody>
          <a:bodyPr wrap="none" anchor="ctr"/>
          <a:lstStyle/>
          <a:p>
            <a:endParaRPr lang="en-US"/>
          </a:p>
        </p:txBody>
      </p:sp>
      <p:sp>
        <p:nvSpPr>
          <p:cNvPr id="49" name="AutoShape 24"/>
          <p:cNvSpPr>
            <a:spLocks noChangeArrowheads="1"/>
          </p:cNvSpPr>
          <p:nvPr/>
        </p:nvSpPr>
        <p:spPr bwMode="auto">
          <a:xfrm>
            <a:off x="4267200" y="3505741"/>
            <a:ext cx="673100" cy="291559"/>
          </a:xfrm>
          <a:prstGeom prst="flowChartTerminator">
            <a:avLst/>
          </a:prstGeom>
          <a:ln>
            <a:headEnd/>
            <a:tailEnd/>
          </a:ln>
          <a:extLst/>
        </p:spPr>
        <p:style>
          <a:lnRef idx="2">
            <a:schemeClr val="accent5"/>
          </a:lnRef>
          <a:fillRef idx="1">
            <a:schemeClr val="lt1"/>
          </a:fillRef>
          <a:effectRef idx="0">
            <a:schemeClr val="accent5"/>
          </a:effectRef>
          <a:fontRef idx="minor">
            <a:schemeClr val="dk1"/>
          </a:fontRef>
        </p:style>
        <p:txBody>
          <a:bodyPr wrap="none" anchor="ctr"/>
          <a:lstStyle/>
          <a:p>
            <a:endParaRPr lang="en-US">
              <a:solidFill>
                <a:srgbClr val="00B050"/>
              </a:solidFill>
            </a:endParaRPr>
          </a:p>
        </p:txBody>
      </p:sp>
      <p:sp>
        <p:nvSpPr>
          <p:cNvPr id="51" name="Text Box 19"/>
          <p:cNvSpPr txBox="1">
            <a:spLocks noChangeArrowheads="1"/>
          </p:cNvSpPr>
          <p:nvPr/>
        </p:nvSpPr>
        <p:spPr bwMode="auto">
          <a:xfrm>
            <a:off x="3276600" y="4267200"/>
            <a:ext cx="533400" cy="276999"/>
          </a:xfrm>
          <a:prstGeom prst="rect">
            <a:avLst/>
          </a:prstGeom>
          <a:ln>
            <a:headEnd/>
            <a:tailEnd/>
          </a:ln>
          <a:extLst/>
        </p:spPr>
        <p:style>
          <a:lnRef idx="2">
            <a:schemeClr val="accent2"/>
          </a:lnRef>
          <a:fillRef idx="1">
            <a:schemeClr val="lt1"/>
          </a:fillRef>
          <a:effectRef idx="0">
            <a:schemeClr val="accent2"/>
          </a:effectRef>
          <a:fontRef idx="minor">
            <a:schemeClr val="dk1"/>
          </a:fontRef>
        </p:style>
        <p:txBody>
          <a:bodyPr wrap="square">
            <a:spAutoFit/>
          </a:bodyPr>
          <a:lstStyle/>
          <a:p>
            <a:pPr algn="ctr">
              <a:spcBef>
                <a:spcPct val="50000"/>
              </a:spcBef>
            </a:pPr>
            <a:endParaRPr lang="en-US" sz="1200" dirty="0"/>
          </a:p>
        </p:txBody>
      </p:sp>
      <p:grpSp>
        <p:nvGrpSpPr>
          <p:cNvPr id="48" name="Group 8"/>
          <p:cNvGrpSpPr>
            <a:grpSpLocks/>
          </p:cNvGrpSpPr>
          <p:nvPr/>
        </p:nvGrpSpPr>
        <p:grpSpPr bwMode="auto">
          <a:xfrm>
            <a:off x="6362700" y="457200"/>
            <a:ext cx="1066800" cy="304800"/>
            <a:chOff x="3552" y="1200"/>
            <a:chExt cx="672" cy="192"/>
          </a:xfrm>
        </p:grpSpPr>
        <p:sp>
          <p:nvSpPr>
            <p:cNvPr id="50"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53" name="Group 11"/>
          <p:cNvGrpSpPr>
            <a:grpSpLocks/>
          </p:cNvGrpSpPr>
          <p:nvPr/>
        </p:nvGrpSpPr>
        <p:grpSpPr bwMode="auto">
          <a:xfrm>
            <a:off x="6096000" y="946150"/>
            <a:ext cx="1600200" cy="765175"/>
            <a:chOff x="3408" y="1632"/>
            <a:chExt cx="912" cy="482"/>
          </a:xfrm>
        </p:grpSpPr>
        <p:sp>
          <p:nvSpPr>
            <p:cNvPr id="54"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5"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56" name="Group 14"/>
          <p:cNvGrpSpPr>
            <a:grpSpLocks/>
          </p:cNvGrpSpPr>
          <p:nvPr/>
        </p:nvGrpSpPr>
        <p:grpSpPr bwMode="auto">
          <a:xfrm>
            <a:off x="6172200" y="1897063"/>
            <a:ext cx="1447800" cy="533400"/>
            <a:chOff x="3456" y="2304"/>
            <a:chExt cx="912" cy="336"/>
          </a:xfrm>
        </p:grpSpPr>
        <p:sp>
          <p:nvSpPr>
            <p:cNvPr id="57"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8"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59" name="Group 17"/>
          <p:cNvGrpSpPr>
            <a:grpSpLocks/>
          </p:cNvGrpSpPr>
          <p:nvPr/>
        </p:nvGrpSpPr>
        <p:grpSpPr bwMode="auto">
          <a:xfrm>
            <a:off x="6019800" y="2614613"/>
            <a:ext cx="1600200" cy="765175"/>
            <a:chOff x="3408" y="1632"/>
            <a:chExt cx="912" cy="482"/>
          </a:xfrm>
        </p:grpSpPr>
        <p:sp>
          <p:nvSpPr>
            <p:cNvPr id="60"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62" name="Group 20"/>
          <p:cNvGrpSpPr>
            <a:grpSpLocks/>
          </p:cNvGrpSpPr>
          <p:nvPr/>
        </p:nvGrpSpPr>
        <p:grpSpPr bwMode="auto">
          <a:xfrm>
            <a:off x="6172200" y="3565525"/>
            <a:ext cx="1447800" cy="533400"/>
            <a:chOff x="3456" y="2304"/>
            <a:chExt cx="912" cy="336"/>
          </a:xfrm>
        </p:grpSpPr>
        <p:sp>
          <p:nvSpPr>
            <p:cNvPr id="63"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4"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65"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66" name="Group 24"/>
          <p:cNvGrpSpPr>
            <a:grpSpLocks/>
          </p:cNvGrpSpPr>
          <p:nvPr/>
        </p:nvGrpSpPr>
        <p:grpSpPr bwMode="auto">
          <a:xfrm>
            <a:off x="6172200" y="5300663"/>
            <a:ext cx="1447800" cy="533400"/>
            <a:chOff x="3792" y="3360"/>
            <a:chExt cx="912" cy="336"/>
          </a:xfrm>
        </p:grpSpPr>
        <p:sp>
          <p:nvSpPr>
            <p:cNvPr id="67"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8"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69" name="Group 27"/>
          <p:cNvGrpSpPr>
            <a:grpSpLocks/>
          </p:cNvGrpSpPr>
          <p:nvPr/>
        </p:nvGrpSpPr>
        <p:grpSpPr bwMode="auto">
          <a:xfrm>
            <a:off x="6362700" y="6019800"/>
            <a:ext cx="1066800" cy="304800"/>
            <a:chOff x="3552" y="1200"/>
            <a:chExt cx="672" cy="192"/>
          </a:xfrm>
        </p:grpSpPr>
        <p:sp>
          <p:nvSpPr>
            <p:cNvPr id="70"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1"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72"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3"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4"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5"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6"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7"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8"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42943534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r>
              <a:rPr lang="en-US"/>
              <a:t>Answer</a:t>
            </a:r>
          </a:p>
        </p:txBody>
      </p:sp>
      <p:sp>
        <p:nvSpPr>
          <p:cNvPr id="48131" name="Rectangle 3"/>
          <p:cNvSpPr>
            <a:spLocks noGrp="1" noChangeArrowheads="1"/>
          </p:cNvSpPr>
          <p:nvPr>
            <p:ph idx="1"/>
          </p:nvPr>
        </p:nvSpPr>
        <p:spPr>
          <a:xfrm>
            <a:off x="685800" y="1981200"/>
            <a:ext cx="7772400" cy="1066800"/>
          </a:xfrm>
        </p:spPr>
        <p:txBody>
          <a:bodyPr/>
          <a:lstStyle/>
          <a:p>
            <a:r>
              <a:rPr lang="en-US"/>
              <a:t>Repetition</a:t>
            </a:r>
          </a:p>
        </p:txBody>
      </p:sp>
      <p:grpSp>
        <p:nvGrpSpPr>
          <p:cNvPr id="48132" name="Group 4"/>
          <p:cNvGrpSpPr>
            <a:grpSpLocks/>
          </p:cNvGrpSpPr>
          <p:nvPr/>
        </p:nvGrpSpPr>
        <p:grpSpPr bwMode="auto">
          <a:xfrm>
            <a:off x="3416300" y="3505200"/>
            <a:ext cx="3302000" cy="1892300"/>
            <a:chOff x="2152" y="2208"/>
            <a:chExt cx="2080" cy="1192"/>
          </a:xfrm>
        </p:grpSpPr>
        <p:sp>
          <p:nvSpPr>
            <p:cNvPr id="48133" name="AutoShape 5"/>
            <p:cNvSpPr>
              <a:spLocks noChangeArrowheads="1"/>
            </p:cNvSpPr>
            <p:nvPr/>
          </p:nvSpPr>
          <p:spPr bwMode="auto">
            <a:xfrm>
              <a:off x="2152" y="2440"/>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134" name="Text Box 6"/>
            <p:cNvSpPr txBox="1">
              <a:spLocks noChangeArrowheads="1"/>
            </p:cNvSpPr>
            <p:nvPr/>
          </p:nvSpPr>
          <p:spPr bwMode="auto">
            <a:xfrm>
              <a:off x="3376" y="2658"/>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48135" name="Line 7"/>
            <p:cNvSpPr>
              <a:spLocks noChangeShapeType="1"/>
            </p:cNvSpPr>
            <p:nvPr/>
          </p:nvSpPr>
          <p:spPr bwMode="auto">
            <a:xfrm>
              <a:off x="2592" y="3168"/>
              <a:ext cx="0" cy="2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136" name="Line 8"/>
            <p:cNvSpPr>
              <a:spLocks noChangeShapeType="1"/>
            </p:cNvSpPr>
            <p:nvPr/>
          </p:nvSpPr>
          <p:spPr bwMode="auto">
            <a:xfrm flipH="1">
              <a:off x="3032" y="2800"/>
              <a:ext cx="336"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137" name="Line 9"/>
            <p:cNvSpPr>
              <a:spLocks noChangeShapeType="1"/>
            </p:cNvSpPr>
            <p:nvPr/>
          </p:nvSpPr>
          <p:spPr bwMode="auto">
            <a:xfrm>
              <a:off x="2600" y="220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138" name="Line 10"/>
            <p:cNvSpPr>
              <a:spLocks noChangeShapeType="1"/>
            </p:cNvSpPr>
            <p:nvPr/>
          </p:nvSpPr>
          <p:spPr bwMode="auto">
            <a:xfrm>
              <a:off x="4096" y="2816"/>
              <a:ext cx="128"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139" name="Line 11"/>
            <p:cNvSpPr>
              <a:spLocks noChangeShapeType="1"/>
            </p:cNvSpPr>
            <p:nvPr/>
          </p:nvSpPr>
          <p:spPr bwMode="auto">
            <a:xfrm flipV="1">
              <a:off x="4232" y="2288"/>
              <a:ext cx="0" cy="52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140" name="Line 12"/>
            <p:cNvSpPr>
              <a:spLocks noChangeShapeType="1"/>
            </p:cNvSpPr>
            <p:nvPr/>
          </p:nvSpPr>
          <p:spPr bwMode="auto">
            <a:xfrm flipH="1">
              <a:off x="2624" y="2288"/>
              <a:ext cx="160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3777952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p:txBody>
          <a:bodyPr/>
          <a:lstStyle/>
          <a:p>
            <a:r>
              <a:rPr lang="en-US" sz="2400"/>
              <a:t>What type of structure is this?</a:t>
            </a:r>
          </a:p>
        </p:txBody>
      </p:sp>
      <p:sp>
        <p:nvSpPr>
          <p:cNvPr id="49166" name="Text Box 14"/>
          <p:cNvSpPr txBox="1">
            <a:spLocks noChangeArrowheads="1"/>
          </p:cNvSpPr>
          <p:nvPr/>
        </p:nvSpPr>
        <p:spPr bwMode="auto">
          <a:xfrm>
            <a:off x="6337300" y="6172200"/>
            <a:ext cx="23749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i="1"/>
              <a:t>(Answer on next slide)</a:t>
            </a:r>
          </a:p>
        </p:txBody>
      </p:sp>
      <p:grpSp>
        <p:nvGrpSpPr>
          <p:cNvPr id="49167" name="Group 15"/>
          <p:cNvGrpSpPr>
            <a:grpSpLocks/>
          </p:cNvGrpSpPr>
          <p:nvPr/>
        </p:nvGrpSpPr>
        <p:grpSpPr bwMode="auto">
          <a:xfrm>
            <a:off x="3797300" y="3390900"/>
            <a:ext cx="1447800" cy="2501900"/>
            <a:chOff x="2392" y="2136"/>
            <a:chExt cx="912" cy="1576"/>
          </a:xfrm>
        </p:grpSpPr>
        <p:sp>
          <p:nvSpPr>
            <p:cNvPr id="49169" name="AutoShape 17"/>
            <p:cNvSpPr>
              <a:spLocks noChangeArrowheads="1"/>
            </p:cNvSpPr>
            <p:nvPr/>
          </p:nvSpPr>
          <p:spPr bwMode="auto">
            <a:xfrm>
              <a:off x="2512" y="2136"/>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172" name="AutoShape 20"/>
            <p:cNvSpPr>
              <a:spLocks noChangeArrowheads="1"/>
            </p:cNvSpPr>
            <p:nvPr/>
          </p:nvSpPr>
          <p:spPr bwMode="auto">
            <a:xfrm>
              <a:off x="2392" y="2444"/>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174" name="Line 22"/>
            <p:cNvSpPr>
              <a:spLocks noChangeShapeType="1"/>
            </p:cNvSpPr>
            <p:nvPr/>
          </p:nvSpPr>
          <p:spPr bwMode="auto">
            <a:xfrm>
              <a:off x="2848" y="2332"/>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175" name="Line 23"/>
            <p:cNvSpPr>
              <a:spLocks noChangeShapeType="1"/>
            </p:cNvSpPr>
            <p:nvPr/>
          </p:nvSpPr>
          <p:spPr bwMode="auto">
            <a:xfrm>
              <a:off x="2848" y="2928"/>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176" name="Text Box 24"/>
            <p:cNvSpPr txBox="1">
              <a:spLocks noChangeArrowheads="1"/>
            </p:cNvSpPr>
            <p:nvPr/>
          </p:nvSpPr>
          <p:spPr bwMode="auto">
            <a:xfrm>
              <a:off x="2488" y="305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49177" name="Line 25"/>
            <p:cNvSpPr>
              <a:spLocks noChangeShapeType="1"/>
            </p:cNvSpPr>
            <p:nvPr/>
          </p:nvSpPr>
          <p:spPr bwMode="auto">
            <a:xfrm>
              <a:off x="2848" y="3404"/>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179" name="AutoShape 27"/>
            <p:cNvSpPr>
              <a:spLocks noChangeArrowheads="1"/>
            </p:cNvSpPr>
            <p:nvPr/>
          </p:nvSpPr>
          <p:spPr bwMode="auto">
            <a:xfrm>
              <a:off x="2512" y="352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1" name="Rectangle 2"/>
          <p:cNvSpPr>
            <a:spLocks noGrp="1" noChangeArrowheads="1"/>
          </p:cNvSpPr>
          <p:nvPr>
            <p:ph type="title"/>
          </p:nvPr>
        </p:nvSpPr>
        <p:spPr>
          <a:xfrm>
            <a:off x="457200" y="0"/>
            <a:ext cx="8229600" cy="1600200"/>
          </a:xfrm>
          <a:noFill/>
        </p:spPr>
        <p:txBody>
          <a:bodyPr/>
          <a:lstStyle/>
          <a:p>
            <a:r>
              <a:rPr lang="en-US" dirty="0"/>
              <a:t>Review</a:t>
            </a:r>
          </a:p>
        </p:txBody>
      </p:sp>
    </p:spTree>
    <p:extLst>
      <p:ext uri="{BB962C8B-B14F-4D97-AF65-F5344CB8AC3E}">
        <p14:creationId xmlns:p14="http://schemas.microsoft.com/office/powerpoint/2010/main" xmlns="" val="28617027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r>
              <a:rPr lang="en-US"/>
              <a:t>Answer</a:t>
            </a:r>
          </a:p>
        </p:txBody>
      </p:sp>
      <p:sp>
        <p:nvSpPr>
          <p:cNvPr id="50179" name="Rectangle 3"/>
          <p:cNvSpPr>
            <a:spLocks noGrp="1" noChangeArrowheads="1"/>
          </p:cNvSpPr>
          <p:nvPr>
            <p:ph idx="1"/>
          </p:nvPr>
        </p:nvSpPr>
        <p:spPr>
          <a:xfrm>
            <a:off x="685800" y="1981200"/>
            <a:ext cx="7772400" cy="1066800"/>
          </a:xfrm>
        </p:spPr>
        <p:txBody>
          <a:bodyPr/>
          <a:lstStyle/>
          <a:p>
            <a:r>
              <a:rPr lang="en-US"/>
              <a:t>Sequence</a:t>
            </a:r>
          </a:p>
        </p:txBody>
      </p:sp>
      <p:grpSp>
        <p:nvGrpSpPr>
          <p:cNvPr id="50190" name="Group 14"/>
          <p:cNvGrpSpPr>
            <a:grpSpLocks/>
          </p:cNvGrpSpPr>
          <p:nvPr/>
        </p:nvGrpSpPr>
        <p:grpSpPr bwMode="auto">
          <a:xfrm>
            <a:off x="3797300" y="3390900"/>
            <a:ext cx="1447800" cy="2501900"/>
            <a:chOff x="2392" y="2136"/>
            <a:chExt cx="912" cy="1576"/>
          </a:xfrm>
        </p:grpSpPr>
        <p:sp>
          <p:nvSpPr>
            <p:cNvPr id="50192" name="AutoShape 16"/>
            <p:cNvSpPr>
              <a:spLocks noChangeArrowheads="1"/>
            </p:cNvSpPr>
            <p:nvPr/>
          </p:nvSpPr>
          <p:spPr bwMode="auto">
            <a:xfrm>
              <a:off x="2512" y="2136"/>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0195" name="AutoShape 19"/>
            <p:cNvSpPr>
              <a:spLocks noChangeArrowheads="1"/>
            </p:cNvSpPr>
            <p:nvPr/>
          </p:nvSpPr>
          <p:spPr bwMode="auto">
            <a:xfrm>
              <a:off x="2392" y="2444"/>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0197" name="Line 21"/>
            <p:cNvSpPr>
              <a:spLocks noChangeShapeType="1"/>
            </p:cNvSpPr>
            <p:nvPr/>
          </p:nvSpPr>
          <p:spPr bwMode="auto">
            <a:xfrm>
              <a:off x="2848" y="2332"/>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0198" name="Line 22"/>
            <p:cNvSpPr>
              <a:spLocks noChangeShapeType="1"/>
            </p:cNvSpPr>
            <p:nvPr/>
          </p:nvSpPr>
          <p:spPr bwMode="auto">
            <a:xfrm>
              <a:off x="2848" y="2928"/>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0199" name="Text Box 23"/>
            <p:cNvSpPr txBox="1">
              <a:spLocks noChangeArrowheads="1"/>
            </p:cNvSpPr>
            <p:nvPr/>
          </p:nvSpPr>
          <p:spPr bwMode="auto">
            <a:xfrm>
              <a:off x="2488" y="305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0200" name="Line 24"/>
            <p:cNvSpPr>
              <a:spLocks noChangeShapeType="1"/>
            </p:cNvSpPr>
            <p:nvPr/>
          </p:nvSpPr>
          <p:spPr bwMode="auto">
            <a:xfrm>
              <a:off x="2848" y="3404"/>
              <a:ext cx="0" cy="11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0202" name="AutoShape 26"/>
            <p:cNvSpPr>
              <a:spLocks noChangeArrowheads="1"/>
            </p:cNvSpPr>
            <p:nvPr/>
          </p:nvSpPr>
          <p:spPr bwMode="auto">
            <a:xfrm>
              <a:off x="2512" y="352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16618861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idx="1"/>
          </p:nvPr>
        </p:nvSpPr>
        <p:spPr/>
        <p:txBody>
          <a:bodyPr/>
          <a:lstStyle/>
          <a:p>
            <a:r>
              <a:rPr lang="en-US" sz="2400" dirty="0"/>
              <a:t>What type of structure is this?</a:t>
            </a:r>
          </a:p>
        </p:txBody>
      </p:sp>
      <p:sp>
        <p:nvSpPr>
          <p:cNvPr id="51205" name="Text Box 5"/>
          <p:cNvSpPr txBox="1">
            <a:spLocks noChangeArrowheads="1"/>
          </p:cNvSpPr>
          <p:nvPr/>
        </p:nvSpPr>
        <p:spPr bwMode="auto">
          <a:xfrm>
            <a:off x="6337300" y="6172200"/>
            <a:ext cx="23749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i="1"/>
              <a:t>(Answer on next slide)</a:t>
            </a:r>
          </a:p>
        </p:txBody>
      </p:sp>
      <p:grpSp>
        <p:nvGrpSpPr>
          <p:cNvPr id="51220" name="Group 20"/>
          <p:cNvGrpSpPr>
            <a:grpSpLocks/>
          </p:cNvGrpSpPr>
          <p:nvPr/>
        </p:nvGrpSpPr>
        <p:grpSpPr bwMode="auto">
          <a:xfrm>
            <a:off x="1435100" y="2971800"/>
            <a:ext cx="6692900" cy="3327400"/>
            <a:chOff x="904" y="1872"/>
            <a:chExt cx="4216" cy="2096"/>
          </a:xfrm>
        </p:grpSpPr>
        <p:sp>
          <p:nvSpPr>
            <p:cNvPr id="51221" name="Text Box 21"/>
            <p:cNvSpPr txBox="1">
              <a:spLocks noChangeArrowheads="1"/>
            </p:cNvSpPr>
            <p:nvPr/>
          </p:nvSpPr>
          <p:spPr bwMode="auto">
            <a:xfrm>
              <a:off x="904" y="318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1222" name="AutoShape 22"/>
            <p:cNvSpPr>
              <a:spLocks noChangeArrowheads="1"/>
            </p:cNvSpPr>
            <p:nvPr/>
          </p:nvSpPr>
          <p:spPr bwMode="auto">
            <a:xfrm>
              <a:off x="2576" y="2104"/>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23" name="Text Box 23"/>
            <p:cNvSpPr txBox="1">
              <a:spLocks noChangeArrowheads="1"/>
            </p:cNvSpPr>
            <p:nvPr/>
          </p:nvSpPr>
          <p:spPr bwMode="auto">
            <a:xfrm>
              <a:off x="2069" y="318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1224" name="Line 24"/>
            <p:cNvSpPr>
              <a:spLocks noChangeShapeType="1"/>
            </p:cNvSpPr>
            <p:nvPr/>
          </p:nvSpPr>
          <p:spPr bwMode="auto">
            <a:xfrm>
              <a:off x="3016" y="2832"/>
              <a:ext cx="0" cy="17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25" name="Line 25"/>
            <p:cNvSpPr>
              <a:spLocks noChangeShapeType="1"/>
            </p:cNvSpPr>
            <p:nvPr/>
          </p:nvSpPr>
          <p:spPr bwMode="auto">
            <a:xfrm>
              <a:off x="3024" y="1872"/>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26" name="Text Box 26"/>
            <p:cNvSpPr txBox="1">
              <a:spLocks noChangeArrowheads="1"/>
            </p:cNvSpPr>
            <p:nvPr/>
          </p:nvSpPr>
          <p:spPr bwMode="auto">
            <a:xfrm>
              <a:off x="3234" y="318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1227" name="Text Box 27"/>
            <p:cNvSpPr txBox="1">
              <a:spLocks noChangeArrowheads="1"/>
            </p:cNvSpPr>
            <p:nvPr/>
          </p:nvSpPr>
          <p:spPr bwMode="auto">
            <a:xfrm>
              <a:off x="4400" y="318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grpSp>
          <p:nvGrpSpPr>
            <p:cNvPr id="51228" name="Group 28"/>
            <p:cNvGrpSpPr>
              <a:grpSpLocks/>
            </p:cNvGrpSpPr>
            <p:nvPr/>
          </p:nvGrpSpPr>
          <p:grpSpPr bwMode="auto">
            <a:xfrm>
              <a:off x="1232" y="3016"/>
              <a:ext cx="3544" cy="184"/>
              <a:chOff x="1232" y="3016"/>
              <a:chExt cx="3544" cy="184"/>
            </a:xfrm>
          </p:grpSpPr>
          <p:sp>
            <p:nvSpPr>
              <p:cNvPr id="51229" name="Line 29"/>
              <p:cNvSpPr>
                <a:spLocks noChangeShapeType="1"/>
              </p:cNvSpPr>
              <p:nvPr/>
            </p:nvSpPr>
            <p:spPr bwMode="auto">
              <a:xfrm flipH="1">
                <a:off x="1232" y="3016"/>
                <a:ext cx="353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30" name="Line 30"/>
              <p:cNvSpPr>
                <a:spLocks noChangeShapeType="1"/>
              </p:cNvSpPr>
              <p:nvPr/>
            </p:nvSpPr>
            <p:spPr bwMode="auto">
              <a:xfrm>
                <a:off x="1240" y="3024"/>
                <a:ext cx="0" cy="1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31" name="Line 31"/>
              <p:cNvSpPr>
                <a:spLocks noChangeShapeType="1"/>
              </p:cNvSpPr>
              <p:nvPr/>
            </p:nvSpPr>
            <p:spPr bwMode="auto">
              <a:xfrm>
                <a:off x="2408" y="3024"/>
                <a:ext cx="0" cy="17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32" name="Line 32"/>
              <p:cNvSpPr>
                <a:spLocks noChangeShapeType="1"/>
              </p:cNvSpPr>
              <p:nvPr/>
            </p:nvSpPr>
            <p:spPr bwMode="auto">
              <a:xfrm>
                <a:off x="3568" y="3024"/>
                <a:ext cx="0" cy="1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33" name="Line 33"/>
              <p:cNvSpPr>
                <a:spLocks noChangeShapeType="1"/>
              </p:cNvSpPr>
              <p:nvPr/>
            </p:nvSpPr>
            <p:spPr bwMode="auto">
              <a:xfrm>
                <a:off x="4776" y="3024"/>
                <a:ext cx="0" cy="1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51234" name="Group 34"/>
            <p:cNvGrpSpPr>
              <a:grpSpLocks/>
            </p:cNvGrpSpPr>
            <p:nvPr/>
          </p:nvGrpSpPr>
          <p:grpSpPr bwMode="auto">
            <a:xfrm rot="10800000">
              <a:off x="1224" y="3520"/>
              <a:ext cx="3544" cy="184"/>
              <a:chOff x="1232" y="3016"/>
              <a:chExt cx="3544" cy="184"/>
            </a:xfrm>
          </p:grpSpPr>
          <p:sp>
            <p:nvSpPr>
              <p:cNvPr id="51235" name="Line 35"/>
              <p:cNvSpPr>
                <a:spLocks noChangeShapeType="1"/>
              </p:cNvSpPr>
              <p:nvPr/>
            </p:nvSpPr>
            <p:spPr bwMode="auto">
              <a:xfrm flipH="1">
                <a:off x="1232" y="3016"/>
                <a:ext cx="353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36" name="Line 36"/>
              <p:cNvSpPr>
                <a:spLocks noChangeShapeType="1"/>
              </p:cNvSpPr>
              <p:nvPr/>
            </p:nvSpPr>
            <p:spPr bwMode="auto">
              <a:xfrm>
                <a:off x="1240" y="3024"/>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37" name="Line 37"/>
              <p:cNvSpPr>
                <a:spLocks noChangeShapeType="1"/>
              </p:cNvSpPr>
              <p:nvPr/>
            </p:nvSpPr>
            <p:spPr bwMode="auto">
              <a:xfrm>
                <a:off x="2408" y="3024"/>
                <a:ext cx="0" cy="17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38" name="Line 38"/>
              <p:cNvSpPr>
                <a:spLocks noChangeShapeType="1"/>
              </p:cNvSpPr>
              <p:nvPr/>
            </p:nvSpPr>
            <p:spPr bwMode="auto">
              <a:xfrm>
                <a:off x="3568" y="3024"/>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239" name="Line 39"/>
              <p:cNvSpPr>
                <a:spLocks noChangeShapeType="1"/>
              </p:cNvSpPr>
              <p:nvPr/>
            </p:nvSpPr>
            <p:spPr bwMode="auto">
              <a:xfrm>
                <a:off x="4776" y="3024"/>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51240" name="Line 40"/>
            <p:cNvSpPr>
              <a:spLocks noChangeShapeType="1"/>
            </p:cNvSpPr>
            <p:nvPr/>
          </p:nvSpPr>
          <p:spPr bwMode="auto">
            <a:xfrm>
              <a:off x="3040" y="3712"/>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8" name="Rectangle 2"/>
          <p:cNvSpPr>
            <a:spLocks noGrp="1" noChangeArrowheads="1"/>
          </p:cNvSpPr>
          <p:nvPr>
            <p:ph type="title"/>
          </p:nvPr>
        </p:nvSpPr>
        <p:spPr>
          <a:xfrm>
            <a:off x="457200" y="0"/>
            <a:ext cx="8229600" cy="1600200"/>
          </a:xfrm>
          <a:noFill/>
        </p:spPr>
        <p:txBody>
          <a:bodyPr/>
          <a:lstStyle/>
          <a:p>
            <a:r>
              <a:rPr lang="en-US" dirty="0"/>
              <a:t>Review</a:t>
            </a:r>
          </a:p>
        </p:txBody>
      </p:sp>
    </p:spTree>
    <p:extLst>
      <p:ext uri="{BB962C8B-B14F-4D97-AF65-F5344CB8AC3E}">
        <p14:creationId xmlns:p14="http://schemas.microsoft.com/office/powerpoint/2010/main" xmlns="" val="7924513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p:spPr>
        <p:txBody>
          <a:bodyPr/>
          <a:lstStyle/>
          <a:p>
            <a:r>
              <a:rPr lang="en-US"/>
              <a:t>Answer</a:t>
            </a:r>
          </a:p>
        </p:txBody>
      </p:sp>
      <p:sp>
        <p:nvSpPr>
          <p:cNvPr id="52227" name="Rectangle 3"/>
          <p:cNvSpPr>
            <a:spLocks noGrp="1" noChangeArrowheads="1"/>
          </p:cNvSpPr>
          <p:nvPr>
            <p:ph idx="1"/>
          </p:nvPr>
        </p:nvSpPr>
        <p:spPr>
          <a:xfrm>
            <a:off x="685800" y="1981200"/>
            <a:ext cx="7772400" cy="1066800"/>
          </a:xfrm>
        </p:spPr>
        <p:txBody>
          <a:bodyPr/>
          <a:lstStyle/>
          <a:p>
            <a:r>
              <a:rPr lang="en-US"/>
              <a:t>Case</a:t>
            </a:r>
          </a:p>
        </p:txBody>
      </p:sp>
      <p:grpSp>
        <p:nvGrpSpPr>
          <p:cNvPr id="52242" name="Group 18"/>
          <p:cNvGrpSpPr>
            <a:grpSpLocks/>
          </p:cNvGrpSpPr>
          <p:nvPr/>
        </p:nvGrpSpPr>
        <p:grpSpPr bwMode="auto">
          <a:xfrm>
            <a:off x="1435100" y="2971800"/>
            <a:ext cx="6692900" cy="3327400"/>
            <a:chOff x="904" y="1872"/>
            <a:chExt cx="4216" cy="2096"/>
          </a:xfrm>
        </p:grpSpPr>
        <p:sp>
          <p:nvSpPr>
            <p:cNvPr id="52243" name="Text Box 19"/>
            <p:cNvSpPr txBox="1">
              <a:spLocks noChangeArrowheads="1"/>
            </p:cNvSpPr>
            <p:nvPr/>
          </p:nvSpPr>
          <p:spPr bwMode="auto">
            <a:xfrm>
              <a:off x="904" y="318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2244" name="AutoShape 20"/>
            <p:cNvSpPr>
              <a:spLocks noChangeArrowheads="1"/>
            </p:cNvSpPr>
            <p:nvPr/>
          </p:nvSpPr>
          <p:spPr bwMode="auto">
            <a:xfrm>
              <a:off x="2576" y="2104"/>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45" name="Text Box 21"/>
            <p:cNvSpPr txBox="1">
              <a:spLocks noChangeArrowheads="1"/>
            </p:cNvSpPr>
            <p:nvPr/>
          </p:nvSpPr>
          <p:spPr bwMode="auto">
            <a:xfrm>
              <a:off x="2069" y="318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2246" name="Line 22"/>
            <p:cNvSpPr>
              <a:spLocks noChangeShapeType="1"/>
            </p:cNvSpPr>
            <p:nvPr/>
          </p:nvSpPr>
          <p:spPr bwMode="auto">
            <a:xfrm>
              <a:off x="3016" y="2832"/>
              <a:ext cx="0" cy="17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47" name="Line 23"/>
            <p:cNvSpPr>
              <a:spLocks noChangeShapeType="1"/>
            </p:cNvSpPr>
            <p:nvPr/>
          </p:nvSpPr>
          <p:spPr bwMode="auto">
            <a:xfrm>
              <a:off x="3024" y="1872"/>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48" name="Text Box 24"/>
            <p:cNvSpPr txBox="1">
              <a:spLocks noChangeArrowheads="1"/>
            </p:cNvSpPr>
            <p:nvPr/>
          </p:nvSpPr>
          <p:spPr bwMode="auto">
            <a:xfrm>
              <a:off x="3234" y="318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2249" name="Text Box 25"/>
            <p:cNvSpPr txBox="1">
              <a:spLocks noChangeArrowheads="1"/>
            </p:cNvSpPr>
            <p:nvPr/>
          </p:nvSpPr>
          <p:spPr bwMode="auto">
            <a:xfrm>
              <a:off x="4400" y="3186"/>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grpSp>
          <p:nvGrpSpPr>
            <p:cNvPr id="52250" name="Group 26"/>
            <p:cNvGrpSpPr>
              <a:grpSpLocks/>
            </p:cNvGrpSpPr>
            <p:nvPr/>
          </p:nvGrpSpPr>
          <p:grpSpPr bwMode="auto">
            <a:xfrm>
              <a:off x="1232" y="3016"/>
              <a:ext cx="3544" cy="184"/>
              <a:chOff x="1232" y="3016"/>
              <a:chExt cx="3544" cy="184"/>
            </a:xfrm>
          </p:grpSpPr>
          <p:sp>
            <p:nvSpPr>
              <p:cNvPr id="52251" name="Line 27"/>
              <p:cNvSpPr>
                <a:spLocks noChangeShapeType="1"/>
              </p:cNvSpPr>
              <p:nvPr/>
            </p:nvSpPr>
            <p:spPr bwMode="auto">
              <a:xfrm flipH="1">
                <a:off x="1232" y="3016"/>
                <a:ext cx="353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52" name="Line 28"/>
              <p:cNvSpPr>
                <a:spLocks noChangeShapeType="1"/>
              </p:cNvSpPr>
              <p:nvPr/>
            </p:nvSpPr>
            <p:spPr bwMode="auto">
              <a:xfrm>
                <a:off x="1240" y="3024"/>
                <a:ext cx="0" cy="1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53" name="Line 29"/>
              <p:cNvSpPr>
                <a:spLocks noChangeShapeType="1"/>
              </p:cNvSpPr>
              <p:nvPr/>
            </p:nvSpPr>
            <p:spPr bwMode="auto">
              <a:xfrm>
                <a:off x="2408" y="3024"/>
                <a:ext cx="0" cy="17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54" name="Line 30"/>
              <p:cNvSpPr>
                <a:spLocks noChangeShapeType="1"/>
              </p:cNvSpPr>
              <p:nvPr/>
            </p:nvSpPr>
            <p:spPr bwMode="auto">
              <a:xfrm>
                <a:off x="3568" y="3024"/>
                <a:ext cx="0" cy="1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55" name="Line 31"/>
              <p:cNvSpPr>
                <a:spLocks noChangeShapeType="1"/>
              </p:cNvSpPr>
              <p:nvPr/>
            </p:nvSpPr>
            <p:spPr bwMode="auto">
              <a:xfrm>
                <a:off x="4776" y="3024"/>
                <a:ext cx="0" cy="1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52256" name="Group 32"/>
            <p:cNvGrpSpPr>
              <a:grpSpLocks/>
            </p:cNvGrpSpPr>
            <p:nvPr/>
          </p:nvGrpSpPr>
          <p:grpSpPr bwMode="auto">
            <a:xfrm rot="10800000">
              <a:off x="1224" y="3520"/>
              <a:ext cx="3544" cy="184"/>
              <a:chOff x="1232" y="3016"/>
              <a:chExt cx="3544" cy="184"/>
            </a:xfrm>
          </p:grpSpPr>
          <p:sp>
            <p:nvSpPr>
              <p:cNvPr id="52257" name="Line 33"/>
              <p:cNvSpPr>
                <a:spLocks noChangeShapeType="1"/>
              </p:cNvSpPr>
              <p:nvPr/>
            </p:nvSpPr>
            <p:spPr bwMode="auto">
              <a:xfrm flipH="1">
                <a:off x="1232" y="3016"/>
                <a:ext cx="353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58" name="Line 34"/>
              <p:cNvSpPr>
                <a:spLocks noChangeShapeType="1"/>
              </p:cNvSpPr>
              <p:nvPr/>
            </p:nvSpPr>
            <p:spPr bwMode="auto">
              <a:xfrm>
                <a:off x="1240" y="3024"/>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59" name="Line 35"/>
              <p:cNvSpPr>
                <a:spLocks noChangeShapeType="1"/>
              </p:cNvSpPr>
              <p:nvPr/>
            </p:nvSpPr>
            <p:spPr bwMode="auto">
              <a:xfrm>
                <a:off x="2408" y="3024"/>
                <a:ext cx="0" cy="17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60" name="Line 36"/>
              <p:cNvSpPr>
                <a:spLocks noChangeShapeType="1"/>
              </p:cNvSpPr>
              <p:nvPr/>
            </p:nvSpPr>
            <p:spPr bwMode="auto">
              <a:xfrm>
                <a:off x="3568" y="3024"/>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261" name="Line 37"/>
              <p:cNvSpPr>
                <a:spLocks noChangeShapeType="1"/>
              </p:cNvSpPr>
              <p:nvPr/>
            </p:nvSpPr>
            <p:spPr bwMode="auto">
              <a:xfrm>
                <a:off x="4776" y="3024"/>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52262" name="Line 38"/>
            <p:cNvSpPr>
              <a:spLocks noChangeShapeType="1"/>
            </p:cNvSpPr>
            <p:nvPr/>
          </p:nvSpPr>
          <p:spPr bwMode="auto">
            <a:xfrm>
              <a:off x="3040" y="3712"/>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12574407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idx="1"/>
          </p:nvPr>
        </p:nvSpPr>
        <p:spPr/>
        <p:txBody>
          <a:bodyPr/>
          <a:lstStyle/>
          <a:p>
            <a:r>
              <a:rPr lang="en-US" sz="2400" dirty="0"/>
              <a:t>What type of structure is this?</a:t>
            </a:r>
          </a:p>
        </p:txBody>
      </p:sp>
      <p:sp>
        <p:nvSpPr>
          <p:cNvPr id="53253" name="Text Box 5"/>
          <p:cNvSpPr txBox="1">
            <a:spLocks noChangeArrowheads="1"/>
          </p:cNvSpPr>
          <p:nvPr/>
        </p:nvSpPr>
        <p:spPr bwMode="auto">
          <a:xfrm>
            <a:off x="6337300" y="6172200"/>
            <a:ext cx="23749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800" i="1"/>
              <a:t>(Answer on next slide)</a:t>
            </a:r>
          </a:p>
        </p:txBody>
      </p:sp>
      <p:grpSp>
        <p:nvGrpSpPr>
          <p:cNvPr id="53275" name="Group 27"/>
          <p:cNvGrpSpPr>
            <a:grpSpLocks/>
          </p:cNvGrpSpPr>
          <p:nvPr/>
        </p:nvGrpSpPr>
        <p:grpSpPr bwMode="auto">
          <a:xfrm>
            <a:off x="2755900" y="2971800"/>
            <a:ext cx="4089400" cy="2870200"/>
            <a:chOff x="1720" y="1696"/>
            <a:chExt cx="2576" cy="1808"/>
          </a:xfrm>
        </p:grpSpPr>
        <p:sp>
          <p:nvSpPr>
            <p:cNvPr id="53276" name="Text Box 28"/>
            <p:cNvSpPr txBox="1">
              <a:spLocks noChangeArrowheads="1"/>
            </p:cNvSpPr>
            <p:nvPr/>
          </p:nvSpPr>
          <p:spPr bwMode="auto">
            <a:xfrm>
              <a:off x="1720" y="273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3277" name="AutoShape 29"/>
            <p:cNvSpPr>
              <a:spLocks noChangeArrowheads="1"/>
            </p:cNvSpPr>
            <p:nvPr/>
          </p:nvSpPr>
          <p:spPr bwMode="auto">
            <a:xfrm>
              <a:off x="2560" y="192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3278" name="Text Box 30"/>
            <p:cNvSpPr txBox="1">
              <a:spLocks noChangeArrowheads="1"/>
            </p:cNvSpPr>
            <p:nvPr/>
          </p:nvSpPr>
          <p:spPr bwMode="auto">
            <a:xfrm>
              <a:off x="3576" y="2722"/>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3279" name="Line 31"/>
            <p:cNvSpPr>
              <a:spLocks noChangeShapeType="1"/>
            </p:cNvSpPr>
            <p:nvPr/>
          </p:nvSpPr>
          <p:spPr bwMode="auto">
            <a:xfrm flipH="1">
              <a:off x="2072" y="2288"/>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3280" name="Line 32"/>
            <p:cNvSpPr>
              <a:spLocks noChangeShapeType="1"/>
            </p:cNvSpPr>
            <p:nvPr/>
          </p:nvSpPr>
          <p:spPr bwMode="auto">
            <a:xfrm>
              <a:off x="2072" y="2288"/>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53281" name="Group 33"/>
            <p:cNvGrpSpPr>
              <a:grpSpLocks/>
            </p:cNvGrpSpPr>
            <p:nvPr/>
          </p:nvGrpSpPr>
          <p:grpSpPr bwMode="auto">
            <a:xfrm flipH="1">
              <a:off x="3440" y="2288"/>
              <a:ext cx="496" cy="432"/>
              <a:chOff x="3856" y="2184"/>
              <a:chExt cx="496" cy="432"/>
            </a:xfrm>
          </p:grpSpPr>
          <p:sp>
            <p:nvSpPr>
              <p:cNvPr id="53282" name="Line 34"/>
              <p:cNvSpPr>
                <a:spLocks noChangeShapeType="1"/>
              </p:cNvSpPr>
              <p:nvPr/>
            </p:nvSpPr>
            <p:spPr bwMode="auto">
              <a:xfrm>
                <a:off x="3856" y="218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3283" name="Line 35"/>
              <p:cNvSpPr>
                <a:spLocks noChangeShapeType="1"/>
              </p:cNvSpPr>
              <p:nvPr/>
            </p:nvSpPr>
            <p:spPr bwMode="auto">
              <a:xfrm flipH="1">
                <a:off x="3856" y="218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53284" name="Line 36"/>
            <p:cNvSpPr>
              <a:spLocks noChangeShapeType="1"/>
            </p:cNvSpPr>
            <p:nvPr/>
          </p:nvSpPr>
          <p:spPr bwMode="auto">
            <a:xfrm>
              <a:off x="205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3285" name="Line 37"/>
            <p:cNvSpPr>
              <a:spLocks noChangeShapeType="1"/>
            </p:cNvSpPr>
            <p:nvPr/>
          </p:nvSpPr>
          <p:spPr bwMode="auto">
            <a:xfrm>
              <a:off x="393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3286" name="Line 38"/>
            <p:cNvSpPr>
              <a:spLocks noChangeShapeType="1"/>
            </p:cNvSpPr>
            <p:nvPr/>
          </p:nvSpPr>
          <p:spPr bwMode="auto">
            <a:xfrm flipH="1">
              <a:off x="2056" y="3248"/>
              <a:ext cx="188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3287" name="Line 39"/>
            <p:cNvSpPr>
              <a:spLocks noChangeShapeType="1"/>
            </p:cNvSpPr>
            <p:nvPr/>
          </p:nvSpPr>
          <p:spPr bwMode="auto">
            <a:xfrm>
              <a:off x="3016" y="324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3288" name="Line 40"/>
            <p:cNvSpPr>
              <a:spLocks noChangeShapeType="1"/>
            </p:cNvSpPr>
            <p:nvPr/>
          </p:nvSpPr>
          <p:spPr bwMode="auto">
            <a:xfrm>
              <a:off x="3008" y="169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1" name="Rectangle 2"/>
          <p:cNvSpPr>
            <a:spLocks noGrp="1" noChangeArrowheads="1"/>
          </p:cNvSpPr>
          <p:nvPr>
            <p:ph type="title"/>
          </p:nvPr>
        </p:nvSpPr>
        <p:spPr>
          <a:xfrm>
            <a:off x="457200" y="0"/>
            <a:ext cx="8229600" cy="1600200"/>
          </a:xfrm>
          <a:noFill/>
        </p:spPr>
        <p:txBody>
          <a:bodyPr/>
          <a:lstStyle/>
          <a:p>
            <a:r>
              <a:rPr lang="en-US" dirty="0"/>
              <a:t>Review</a:t>
            </a:r>
          </a:p>
        </p:txBody>
      </p:sp>
    </p:spTree>
    <p:extLst>
      <p:ext uri="{BB962C8B-B14F-4D97-AF65-F5344CB8AC3E}">
        <p14:creationId xmlns:p14="http://schemas.microsoft.com/office/powerpoint/2010/main" xmlns="" val="41063412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lstStyle/>
          <a:p>
            <a:r>
              <a:rPr lang="en-US"/>
              <a:t>Answer</a:t>
            </a:r>
          </a:p>
        </p:txBody>
      </p:sp>
      <p:sp>
        <p:nvSpPr>
          <p:cNvPr id="54275" name="Rectangle 3"/>
          <p:cNvSpPr>
            <a:spLocks noGrp="1" noChangeArrowheads="1"/>
          </p:cNvSpPr>
          <p:nvPr>
            <p:ph idx="1"/>
          </p:nvPr>
        </p:nvSpPr>
        <p:spPr>
          <a:xfrm>
            <a:off x="685800" y="1981200"/>
            <a:ext cx="7772400" cy="1066800"/>
          </a:xfrm>
        </p:spPr>
        <p:txBody>
          <a:bodyPr/>
          <a:lstStyle/>
          <a:p>
            <a:r>
              <a:rPr lang="en-US"/>
              <a:t>Decision</a:t>
            </a:r>
          </a:p>
        </p:txBody>
      </p:sp>
      <p:grpSp>
        <p:nvGrpSpPr>
          <p:cNvPr id="54297" name="Group 25"/>
          <p:cNvGrpSpPr>
            <a:grpSpLocks/>
          </p:cNvGrpSpPr>
          <p:nvPr/>
        </p:nvGrpSpPr>
        <p:grpSpPr bwMode="auto">
          <a:xfrm>
            <a:off x="2755900" y="2971800"/>
            <a:ext cx="4089400" cy="2870200"/>
            <a:chOff x="1720" y="1696"/>
            <a:chExt cx="2576" cy="1808"/>
          </a:xfrm>
        </p:grpSpPr>
        <p:sp>
          <p:nvSpPr>
            <p:cNvPr id="54298" name="Text Box 26"/>
            <p:cNvSpPr txBox="1">
              <a:spLocks noChangeArrowheads="1"/>
            </p:cNvSpPr>
            <p:nvPr/>
          </p:nvSpPr>
          <p:spPr bwMode="auto">
            <a:xfrm>
              <a:off x="1720" y="2730"/>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4299" name="AutoShape 27"/>
            <p:cNvSpPr>
              <a:spLocks noChangeArrowheads="1"/>
            </p:cNvSpPr>
            <p:nvPr/>
          </p:nvSpPr>
          <p:spPr bwMode="auto">
            <a:xfrm>
              <a:off x="2560" y="1928"/>
              <a:ext cx="888" cy="720"/>
            </a:xfrm>
            <a:prstGeom prst="flowChartDecision">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4300" name="Text Box 28"/>
            <p:cNvSpPr txBox="1">
              <a:spLocks noChangeArrowheads="1"/>
            </p:cNvSpPr>
            <p:nvPr/>
          </p:nvSpPr>
          <p:spPr bwMode="auto">
            <a:xfrm>
              <a:off x="3576" y="2722"/>
              <a:ext cx="720" cy="352"/>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 </a:t>
              </a:r>
            </a:p>
            <a:p>
              <a:pPr algn="ctr">
                <a:spcBef>
                  <a:spcPct val="50000"/>
                </a:spcBef>
              </a:pPr>
              <a:endParaRPr lang="en-US" sz="1200"/>
            </a:p>
          </p:txBody>
        </p:sp>
        <p:sp>
          <p:nvSpPr>
            <p:cNvPr id="54301" name="Line 29"/>
            <p:cNvSpPr>
              <a:spLocks noChangeShapeType="1"/>
            </p:cNvSpPr>
            <p:nvPr/>
          </p:nvSpPr>
          <p:spPr bwMode="auto">
            <a:xfrm flipH="1">
              <a:off x="2072" y="2288"/>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4302" name="Line 30"/>
            <p:cNvSpPr>
              <a:spLocks noChangeShapeType="1"/>
            </p:cNvSpPr>
            <p:nvPr/>
          </p:nvSpPr>
          <p:spPr bwMode="auto">
            <a:xfrm>
              <a:off x="2072" y="2288"/>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54303" name="Group 31"/>
            <p:cNvGrpSpPr>
              <a:grpSpLocks/>
            </p:cNvGrpSpPr>
            <p:nvPr/>
          </p:nvGrpSpPr>
          <p:grpSpPr bwMode="auto">
            <a:xfrm flipH="1">
              <a:off x="3440" y="2288"/>
              <a:ext cx="496" cy="432"/>
              <a:chOff x="3856" y="2184"/>
              <a:chExt cx="496" cy="432"/>
            </a:xfrm>
          </p:grpSpPr>
          <p:sp>
            <p:nvSpPr>
              <p:cNvPr id="54304" name="Line 32"/>
              <p:cNvSpPr>
                <a:spLocks noChangeShapeType="1"/>
              </p:cNvSpPr>
              <p:nvPr/>
            </p:nvSpPr>
            <p:spPr bwMode="auto">
              <a:xfrm>
                <a:off x="3856" y="2184"/>
                <a:ext cx="496"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4305" name="Line 33"/>
              <p:cNvSpPr>
                <a:spLocks noChangeShapeType="1"/>
              </p:cNvSpPr>
              <p:nvPr/>
            </p:nvSpPr>
            <p:spPr bwMode="auto">
              <a:xfrm flipH="1">
                <a:off x="3856" y="2184"/>
                <a:ext cx="0" cy="43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54306" name="Line 34"/>
            <p:cNvSpPr>
              <a:spLocks noChangeShapeType="1"/>
            </p:cNvSpPr>
            <p:nvPr/>
          </p:nvSpPr>
          <p:spPr bwMode="auto">
            <a:xfrm>
              <a:off x="205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4307" name="Line 35"/>
            <p:cNvSpPr>
              <a:spLocks noChangeShapeType="1"/>
            </p:cNvSpPr>
            <p:nvPr/>
          </p:nvSpPr>
          <p:spPr bwMode="auto">
            <a:xfrm>
              <a:off x="3936" y="3080"/>
              <a:ext cx="0" cy="16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4308" name="Line 36"/>
            <p:cNvSpPr>
              <a:spLocks noChangeShapeType="1"/>
            </p:cNvSpPr>
            <p:nvPr/>
          </p:nvSpPr>
          <p:spPr bwMode="auto">
            <a:xfrm flipH="1">
              <a:off x="2056" y="3248"/>
              <a:ext cx="188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4309" name="Line 37"/>
            <p:cNvSpPr>
              <a:spLocks noChangeShapeType="1"/>
            </p:cNvSpPr>
            <p:nvPr/>
          </p:nvSpPr>
          <p:spPr bwMode="auto">
            <a:xfrm>
              <a:off x="3016" y="3248"/>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4310" name="Line 38"/>
            <p:cNvSpPr>
              <a:spLocks noChangeShapeType="1"/>
            </p:cNvSpPr>
            <p:nvPr/>
          </p:nvSpPr>
          <p:spPr bwMode="auto">
            <a:xfrm>
              <a:off x="3008" y="1696"/>
              <a:ext cx="0" cy="25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xmlns="" val="7799250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2. Exercise</a:t>
            </a:r>
            <a:endParaRPr lang="en-US" sz="6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Tree>
    <p:extLst>
      <p:ext uri="{BB962C8B-B14F-4D97-AF65-F5344CB8AC3E}">
        <p14:creationId xmlns:p14="http://schemas.microsoft.com/office/powerpoint/2010/main" xmlns="" val="26846604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Design an algorithm to convert a temperature in degrees Fahrenheit to degrees Celsius.</a:t>
            </a:r>
          </a:p>
          <a:p>
            <a:r>
              <a:rPr lang="en-US" u="sng" dirty="0"/>
              <a:t>Hint:</a:t>
            </a:r>
            <a:r>
              <a:rPr lang="en-US" dirty="0"/>
              <a:t>  Celsius = 5/9 * (Fahrenheit – 32).</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
        <p:nvSpPr>
          <p:cNvPr id="5" name="Rectangle 2"/>
          <p:cNvSpPr>
            <a:spLocks noGrp="1" noChangeArrowheads="1"/>
          </p:cNvSpPr>
          <p:nvPr>
            <p:ph type="title"/>
          </p:nvPr>
        </p:nvSpPr>
        <p:spPr>
          <a:xfrm>
            <a:off x="457200" y="0"/>
            <a:ext cx="8229600" cy="1600200"/>
          </a:xfrm>
          <a:noFill/>
        </p:spPr>
        <p:txBody>
          <a:bodyPr/>
          <a:lstStyle/>
          <a:p>
            <a:r>
              <a:rPr lang="en-US" dirty="0" smtClean="0"/>
              <a:t>Exercise</a:t>
            </a:r>
            <a:endParaRPr lang="en-US" dirty="0"/>
          </a:p>
        </p:txBody>
      </p:sp>
    </p:spTree>
    <p:extLst>
      <p:ext uri="{BB962C8B-B14F-4D97-AF65-F5344CB8AC3E}">
        <p14:creationId xmlns:p14="http://schemas.microsoft.com/office/powerpoint/2010/main" xmlns="" val="1692877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pic>
        <p:nvPicPr>
          <p:cNvPr id="8194" name="Picture 2"/>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3200400" y="1683199"/>
            <a:ext cx="2900362" cy="471760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2"/>
          <p:cNvSpPr>
            <a:spLocks noGrp="1" noChangeArrowheads="1"/>
          </p:cNvSpPr>
          <p:nvPr>
            <p:ph type="title"/>
          </p:nvPr>
        </p:nvSpPr>
        <p:spPr>
          <a:xfrm>
            <a:off x="457200" y="0"/>
            <a:ext cx="8229600" cy="1600200"/>
          </a:xfrm>
          <a:noFill/>
        </p:spPr>
        <p:txBody>
          <a:bodyPr/>
          <a:lstStyle/>
          <a:p>
            <a:r>
              <a:rPr lang="en-US" dirty="0"/>
              <a:t/>
            </a:r>
            <a:br>
              <a:rPr lang="en-US" dirty="0"/>
            </a:br>
            <a:r>
              <a:rPr lang="en-US" dirty="0" smtClean="0"/>
              <a:t>Answer</a:t>
            </a:r>
            <a:endParaRPr lang="en-US" dirty="0"/>
          </a:p>
        </p:txBody>
      </p:sp>
    </p:spTree>
    <p:extLst>
      <p:ext uri="{BB962C8B-B14F-4D97-AF65-F5344CB8AC3E}">
        <p14:creationId xmlns:p14="http://schemas.microsoft.com/office/powerpoint/2010/main" xmlns="" val="263077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2900" y="457200"/>
            <a:ext cx="5981700" cy="1143000"/>
          </a:xfrm>
          <a:noFill/>
        </p:spPr>
        <p:txBody>
          <a:bodyPr/>
          <a:lstStyle/>
          <a:p>
            <a:pPr algn="l"/>
            <a:r>
              <a:rPr lang="en-US" sz="4800" dirty="0"/>
              <a:t>Basic Flowchart Symbols</a:t>
            </a:r>
          </a:p>
        </p:txBody>
      </p:sp>
      <p:sp>
        <p:nvSpPr>
          <p:cNvPr id="5123" name="Rectangle 3"/>
          <p:cNvSpPr>
            <a:spLocks noGrp="1" noChangeArrowheads="1"/>
          </p:cNvSpPr>
          <p:nvPr>
            <p:ph type="body" sz="half" idx="1"/>
          </p:nvPr>
        </p:nvSpPr>
        <p:spPr>
          <a:xfrm>
            <a:off x="635000" y="1917700"/>
            <a:ext cx="3975100" cy="4114800"/>
          </a:xfrm>
        </p:spPr>
        <p:txBody>
          <a:bodyPr/>
          <a:lstStyle/>
          <a:p>
            <a:r>
              <a:rPr lang="en-US" sz="2800"/>
              <a:t>Terminals</a:t>
            </a:r>
          </a:p>
          <a:p>
            <a:pPr lvl="1"/>
            <a:r>
              <a:rPr lang="en-US" sz="2400"/>
              <a:t>represented by rounded rectangles</a:t>
            </a:r>
          </a:p>
          <a:p>
            <a:pPr lvl="1"/>
            <a:r>
              <a:rPr lang="en-US" sz="2400"/>
              <a:t>indicate a starting or ending point</a:t>
            </a:r>
          </a:p>
        </p:txBody>
      </p:sp>
      <p:sp>
        <p:nvSpPr>
          <p:cNvPr id="5153" name="Text Box 33"/>
          <p:cNvSpPr txBox="1">
            <a:spLocks noChangeArrowheads="1"/>
          </p:cNvSpPr>
          <p:nvPr/>
        </p:nvSpPr>
        <p:spPr bwMode="auto">
          <a:xfrm>
            <a:off x="7886700" y="368300"/>
            <a:ext cx="10795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Terminal</a:t>
            </a:r>
            <a:endParaRPr lang="en-US" sz="1400"/>
          </a:p>
        </p:txBody>
      </p:sp>
      <p:sp>
        <p:nvSpPr>
          <p:cNvPr id="5156" name="Line 36"/>
          <p:cNvSpPr>
            <a:spLocks noChangeShapeType="1"/>
          </p:cNvSpPr>
          <p:nvPr/>
        </p:nvSpPr>
        <p:spPr bwMode="auto">
          <a:xfrm flipH="1">
            <a:off x="7429500" y="520700"/>
            <a:ext cx="508000" cy="7381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5166" name="Group 46"/>
          <p:cNvGrpSpPr>
            <a:grpSpLocks/>
          </p:cNvGrpSpPr>
          <p:nvPr/>
        </p:nvGrpSpPr>
        <p:grpSpPr bwMode="auto">
          <a:xfrm>
            <a:off x="1136650" y="4508500"/>
            <a:ext cx="2108200" cy="660400"/>
            <a:chOff x="696" y="2840"/>
            <a:chExt cx="1328" cy="416"/>
          </a:xfrm>
        </p:grpSpPr>
        <p:sp>
          <p:nvSpPr>
            <p:cNvPr id="5164" name="AutoShape 44"/>
            <p:cNvSpPr>
              <a:spLocks noChangeArrowheads="1"/>
            </p:cNvSpPr>
            <p:nvPr/>
          </p:nvSpPr>
          <p:spPr bwMode="auto">
            <a:xfrm>
              <a:off x="696" y="2840"/>
              <a:ext cx="1328" cy="416"/>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65" name="Text Box 45"/>
            <p:cNvSpPr txBox="1">
              <a:spLocks noChangeArrowheads="1"/>
            </p:cNvSpPr>
            <p:nvPr/>
          </p:nvSpPr>
          <p:spPr bwMode="auto">
            <a:xfrm>
              <a:off x="886" y="2888"/>
              <a:ext cx="948" cy="288"/>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dirty="0"/>
                <a:t>START</a:t>
              </a:r>
              <a:endParaRPr lang="en-US" sz="1200" dirty="0"/>
            </a:p>
          </p:txBody>
        </p:sp>
      </p:grpSp>
      <p:grpSp>
        <p:nvGrpSpPr>
          <p:cNvPr id="5167" name="Group 47"/>
          <p:cNvGrpSpPr>
            <a:grpSpLocks/>
          </p:cNvGrpSpPr>
          <p:nvPr/>
        </p:nvGrpSpPr>
        <p:grpSpPr bwMode="auto">
          <a:xfrm>
            <a:off x="1136650" y="5651500"/>
            <a:ext cx="2108200" cy="660400"/>
            <a:chOff x="696" y="2840"/>
            <a:chExt cx="1328" cy="416"/>
          </a:xfrm>
        </p:grpSpPr>
        <p:sp>
          <p:nvSpPr>
            <p:cNvPr id="5168" name="AutoShape 48"/>
            <p:cNvSpPr>
              <a:spLocks noChangeArrowheads="1"/>
            </p:cNvSpPr>
            <p:nvPr/>
          </p:nvSpPr>
          <p:spPr bwMode="auto">
            <a:xfrm>
              <a:off x="696" y="2840"/>
              <a:ext cx="1328" cy="416"/>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69" name="Text Box 49"/>
            <p:cNvSpPr txBox="1">
              <a:spLocks noChangeArrowheads="1"/>
            </p:cNvSpPr>
            <p:nvPr/>
          </p:nvSpPr>
          <p:spPr bwMode="auto">
            <a:xfrm>
              <a:off x="886" y="2888"/>
              <a:ext cx="948" cy="288"/>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dirty="0"/>
                <a:t>END</a:t>
              </a:r>
              <a:endParaRPr lang="en-US" sz="1200" dirty="0"/>
            </a:p>
          </p:txBody>
        </p:sp>
      </p:grpSp>
      <p:sp>
        <p:nvSpPr>
          <p:cNvPr id="5170" name="Text Box 50"/>
          <p:cNvSpPr txBox="1">
            <a:spLocks noChangeArrowheads="1"/>
          </p:cNvSpPr>
          <p:nvPr/>
        </p:nvSpPr>
        <p:spPr bwMode="auto">
          <a:xfrm>
            <a:off x="4673600" y="5765800"/>
            <a:ext cx="10795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Terminal</a:t>
            </a:r>
            <a:endParaRPr lang="en-US" sz="1400"/>
          </a:p>
        </p:txBody>
      </p:sp>
      <p:sp>
        <p:nvSpPr>
          <p:cNvPr id="5171" name="Line 51"/>
          <p:cNvSpPr>
            <a:spLocks noChangeShapeType="1"/>
          </p:cNvSpPr>
          <p:nvPr/>
        </p:nvSpPr>
        <p:spPr bwMode="auto">
          <a:xfrm>
            <a:off x="5461000" y="5905499"/>
            <a:ext cx="901700" cy="25161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43" name="Group 8"/>
          <p:cNvGrpSpPr>
            <a:grpSpLocks/>
          </p:cNvGrpSpPr>
          <p:nvPr/>
        </p:nvGrpSpPr>
        <p:grpSpPr bwMode="auto">
          <a:xfrm>
            <a:off x="6362700" y="457200"/>
            <a:ext cx="1066800" cy="304800"/>
            <a:chOff x="3552" y="1200"/>
            <a:chExt cx="672" cy="192"/>
          </a:xfrm>
        </p:grpSpPr>
        <p:sp>
          <p:nvSpPr>
            <p:cNvPr id="44"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5"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46" name="Group 11"/>
          <p:cNvGrpSpPr>
            <a:grpSpLocks/>
          </p:cNvGrpSpPr>
          <p:nvPr/>
        </p:nvGrpSpPr>
        <p:grpSpPr bwMode="auto">
          <a:xfrm>
            <a:off x="6096000" y="946150"/>
            <a:ext cx="1600200" cy="765175"/>
            <a:chOff x="3408" y="1632"/>
            <a:chExt cx="912" cy="482"/>
          </a:xfrm>
        </p:grpSpPr>
        <p:sp>
          <p:nvSpPr>
            <p:cNvPr id="47"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49" name="Group 14"/>
          <p:cNvGrpSpPr>
            <a:grpSpLocks/>
          </p:cNvGrpSpPr>
          <p:nvPr/>
        </p:nvGrpSpPr>
        <p:grpSpPr bwMode="auto">
          <a:xfrm>
            <a:off x="6172200" y="1897063"/>
            <a:ext cx="1447800" cy="533400"/>
            <a:chOff x="3456" y="2304"/>
            <a:chExt cx="912" cy="336"/>
          </a:xfrm>
        </p:grpSpPr>
        <p:sp>
          <p:nvSpPr>
            <p:cNvPr id="50"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52" name="Group 17"/>
          <p:cNvGrpSpPr>
            <a:grpSpLocks/>
          </p:cNvGrpSpPr>
          <p:nvPr/>
        </p:nvGrpSpPr>
        <p:grpSpPr bwMode="auto">
          <a:xfrm>
            <a:off x="6019800" y="2614613"/>
            <a:ext cx="1600200" cy="765175"/>
            <a:chOff x="3408" y="1632"/>
            <a:chExt cx="912" cy="482"/>
          </a:xfrm>
        </p:grpSpPr>
        <p:sp>
          <p:nvSpPr>
            <p:cNvPr id="53"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4"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55" name="Group 20"/>
          <p:cNvGrpSpPr>
            <a:grpSpLocks/>
          </p:cNvGrpSpPr>
          <p:nvPr/>
        </p:nvGrpSpPr>
        <p:grpSpPr bwMode="auto">
          <a:xfrm>
            <a:off x="6172200" y="3565525"/>
            <a:ext cx="1447800" cy="533400"/>
            <a:chOff x="3456" y="2304"/>
            <a:chExt cx="912" cy="336"/>
          </a:xfrm>
        </p:grpSpPr>
        <p:sp>
          <p:nvSpPr>
            <p:cNvPr id="56"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7"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58"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59" name="Group 24"/>
          <p:cNvGrpSpPr>
            <a:grpSpLocks/>
          </p:cNvGrpSpPr>
          <p:nvPr/>
        </p:nvGrpSpPr>
        <p:grpSpPr bwMode="auto">
          <a:xfrm>
            <a:off x="6172200" y="5300663"/>
            <a:ext cx="1447800" cy="533400"/>
            <a:chOff x="3792" y="3360"/>
            <a:chExt cx="912" cy="336"/>
          </a:xfrm>
        </p:grpSpPr>
        <p:sp>
          <p:nvSpPr>
            <p:cNvPr id="60"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62" name="Group 27"/>
          <p:cNvGrpSpPr>
            <a:grpSpLocks/>
          </p:cNvGrpSpPr>
          <p:nvPr/>
        </p:nvGrpSpPr>
        <p:grpSpPr bwMode="auto">
          <a:xfrm>
            <a:off x="6362700" y="6019800"/>
            <a:ext cx="1066800" cy="304800"/>
            <a:chOff x="3552" y="1200"/>
            <a:chExt cx="672" cy="192"/>
          </a:xfrm>
        </p:grpSpPr>
        <p:sp>
          <p:nvSpPr>
            <p:cNvPr id="63"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4"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65"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6"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7"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8"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9"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0"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1"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20917720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Design an algorithm that accepts two numbers and computes their sum, difference, product, and quotient.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dirty="0"/>
          </a:p>
        </p:txBody>
      </p:sp>
    </p:spTree>
    <p:extLst>
      <p:ext uri="{BB962C8B-B14F-4D97-AF65-F5344CB8AC3E}">
        <p14:creationId xmlns:p14="http://schemas.microsoft.com/office/powerpoint/2010/main" xmlns="" val="29082181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dirty="0"/>
          </a:p>
        </p:txBody>
      </p:sp>
      <p:pic>
        <p:nvPicPr>
          <p:cNvPr id="9218" name="Picture 2"/>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6172200" y="0"/>
            <a:ext cx="2152650" cy="680243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2"/>
          <p:cNvSpPr txBox="1">
            <a:spLocks noChangeArrowheads="1"/>
          </p:cNvSpPr>
          <p:nvPr/>
        </p:nvSpPr>
        <p:spPr>
          <a:xfrm>
            <a:off x="-381000" y="381000"/>
            <a:ext cx="8229600" cy="1600200"/>
          </a:xfrm>
          <a:prstGeom prst="rect">
            <a:avLst/>
          </a:prstGeom>
          <a:noFill/>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Answer</a:t>
            </a:r>
            <a:endParaRPr lang="en-US" dirty="0"/>
          </a:p>
        </p:txBody>
      </p:sp>
    </p:spTree>
    <p:extLst>
      <p:ext uri="{BB962C8B-B14F-4D97-AF65-F5344CB8AC3E}">
        <p14:creationId xmlns:p14="http://schemas.microsoft.com/office/powerpoint/2010/main" xmlns="" val="29478388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Draw a flowchart to find the largest of three numbers A,B, and C.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dirty="0"/>
          </a:p>
        </p:txBody>
      </p:sp>
    </p:spTree>
    <p:extLst>
      <p:ext uri="{BB962C8B-B14F-4D97-AF65-F5344CB8AC3E}">
        <p14:creationId xmlns:p14="http://schemas.microsoft.com/office/powerpoint/2010/main" xmlns="" val="26863090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53</a:t>
            </a:fld>
            <a:endParaRPr lang="en-US" dirty="0"/>
          </a:p>
        </p:txBody>
      </p:sp>
      <p:pic>
        <p:nvPicPr>
          <p:cNvPr id="11267" name="Picture 3"/>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990600" y="1201332"/>
            <a:ext cx="7315200" cy="47422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2"/>
          <p:cNvSpPr txBox="1">
            <a:spLocks noChangeArrowheads="1"/>
          </p:cNvSpPr>
          <p:nvPr/>
        </p:nvSpPr>
        <p:spPr>
          <a:xfrm>
            <a:off x="304800" y="228600"/>
            <a:ext cx="8229600" cy="1600200"/>
          </a:xfrm>
          <a:prstGeom prst="rect">
            <a:avLst/>
          </a:prstGeom>
          <a:noFill/>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Answer</a:t>
            </a:r>
            <a:endParaRPr lang="en-US" dirty="0"/>
          </a:p>
        </p:txBody>
      </p:sp>
    </p:spTree>
    <p:extLst>
      <p:ext uri="{BB962C8B-B14F-4D97-AF65-F5344CB8AC3E}">
        <p14:creationId xmlns:p14="http://schemas.microsoft.com/office/powerpoint/2010/main" xmlns="" val="1301682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Design an algorithm that computes the absolute difference of two values (X and Y), where the difference is (X-Y) or (Y-X), whichever is positive.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dirty="0"/>
          </a:p>
        </p:txBody>
      </p:sp>
    </p:spTree>
    <p:extLst>
      <p:ext uri="{BB962C8B-B14F-4D97-AF65-F5344CB8AC3E}">
        <p14:creationId xmlns:p14="http://schemas.microsoft.com/office/powerpoint/2010/main" xmlns="" val="14133344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55</a:t>
            </a:fld>
            <a:endParaRPr lang="en-US" dirty="0"/>
          </a:p>
        </p:txBody>
      </p:sp>
      <p:pic>
        <p:nvPicPr>
          <p:cNvPr id="12290" name="Picture 2"/>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3581400" y="609600"/>
            <a:ext cx="5305425" cy="56541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2"/>
          <p:cNvSpPr txBox="1">
            <a:spLocks noChangeArrowheads="1"/>
          </p:cNvSpPr>
          <p:nvPr/>
        </p:nvSpPr>
        <p:spPr>
          <a:xfrm>
            <a:off x="152400" y="304800"/>
            <a:ext cx="4495800" cy="1600200"/>
          </a:xfrm>
          <a:prstGeom prst="rect">
            <a:avLst/>
          </a:prstGeom>
          <a:noFill/>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Answer</a:t>
            </a:r>
            <a:endParaRPr lang="en-US" dirty="0"/>
          </a:p>
        </p:txBody>
      </p:sp>
    </p:spTree>
    <p:extLst>
      <p:ext uri="{BB962C8B-B14F-4D97-AF65-F5344CB8AC3E}">
        <p14:creationId xmlns:p14="http://schemas.microsoft.com/office/powerpoint/2010/main" xmlns="" val="28532049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Pseudo-code</a:t>
            </a:r>
            <a:endParaRPr lang="en-US" dirty="0"/>
          </a:p>
        </p:txBody>
      </p:sp>
      <p:sp>
        <p:nvSpPr>
          <p:cNvPr id="3" name="Content Placeholder 2"/>
          <p:cNvSpPr>
            <a:spLocks noGrp="1"/>
          </p:cNvSpPr>
          <p:nvPr>
            <p:ph idx="1"/>
          </p:nvPr>
        </p:nvSpPr>
        <p:spPr>
          <a:xfrm>
            <a:off x="457200" y="1874837"/>
            <a:ext cx="8229600" cy="4525963"/>
          </a:xfrm>
        </p:spPr>
        <p:txBody>
          <a:bodyPr/>
          <a:lstStyle/>
          <a:p>
            <a:r>
              <a:rPr lang="en-US" dirty="0"/>
              <a:t>Flowcharts were the first design tool to be widely used, </a:t>
            </a:r>
            <a:r>
              <a:rPr lang="en-US" dirty="0">
                <a:solidFill>
                  <a:srgbClr val="C00000"/>
                </a:solidFill>
              </a:rPr>
              <a:t>but unfortunately they do not reflect some of the concepts of structured programming very well.  </a:t>
            </a:r>
            <a:r>
              <a:rPr lang="en-US" dirty="0" smtClean="0"/>
              <a:t>Pseudo-code</a:t>
            </a:r>
            <a:r>
              <a:rPr lang="en-US" dirty="0"/>
              <a:t>, on the other hand, is a newer tool and has features that make it more reflective of the structured concepts.  The drawback is that the narrative presentation is not as easy to understand and/or follow.</a:t>
            </a:r>
          </a:p>
          <a:p>
            <a:endParaRPr lang="en-US" dirty="0"/>
          </a:p>
        </p:txBody>
      </p:sp>
    </p:spTree>
    <p:extLst>
      <p:ext uri="{BB962C8B-B14F-4D97-AF65-F5344CB8AC3E}">
        <p14:creationId xmlns:p14="http://schemas.microsoft.com/office/powerpoint/2010/main" xmlns="" val="2570914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solidFill>
                  <a:srgbClr val="C00000"/>
                </a:solidFill>
              </a:rPr>
              <a:t>Rules</a:t>
            </a:r>
            <a:r>
              <a:rPr lang="en-US" dirty="0" smtClean="0"/>
              <a:t> for Pseudo-code</a:t>
            </a:r>
            <a:endParaRPr lang="en-US" dirty="0"/>
          </a:p>
        </p:txBody>
      </p:sp>
      <p:sp>
        <p:nvSpPr>
          <p:cNvPr id="9219" name="Rectangle 3"/>
          <p:cNvSpPr>
            <a:spLocks noGrp="1" noChangeArrowheads="1"/>
          </p:cNvSpPr>
          <p:nvPr>
            <p:ph idx="1"/>
          </p:nvPr>
        </p:nvSpPr>
        <p:spPr/>
        <p:txBody>
          <a:bodyPr/>
          <a:lstStyle/>
          <a:p>
            <a:r>
              <a:rPr lang="en-US" dirty="0" smtClean="0"/>
              <a:t>Write only one statement per line</a:t>
            </a:r>
            <a:endParaRPr lang="en-US" dirty="0"/>
          </a:p>
        </p:txBody>
      </p:sp>
      <p:sp>
        <p:nvSpPr>
          <p:cNvPr id="9220" name="Rectangle 4"/>
          <p:cNvSpPr>
            <a:spLocks noChangeArrowheads="1"/>
          </p:cNvSpPr>
          <p:nvPr/>
        </p:nvSpPr>
        <p:spPr bwMode="auto">
          <a:xfrm>
            <a:off x="1447800" y="2971800"/>
            <a:ext cx="76962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dirty="0"/>
              <a:t>Capitalize initial keyword</a:t>
            </a:r>
          </a:p>
        </p:txBody>
      </p:sp>
      <p:sp>
        <p:nvSpPr>
          <p:cNvPr id="9221" name="Rectangle 5"/>
          <p:cNvSpPr>
            <a:spLocks noChangeArrowheads="1"/>
          </p:cNvSpPr>
          <p:nvPr/>
        </p:nvSpPr>
        <p:spPr bwMode="auto">
          <a:xfrm>
            <a:off x="1524000" y="3733800"/>
            <a:ext cx="76200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dirty="0"/>
              <a:t>Indent to show hierarchy</a:t>
            </a:r>
          </a:p>
        </p:txBody>
      </p:sp>
      <p:sp>
        <p:nvSpPr>
          <p:cNvPr id="9222" name="Rectangle 6"/>
          <p:cNvSpPr>
            <a:spLocks noChangeArrowheads="1"/>
          </p:cNvSpPr>
          <p:nvPr/>
        </p:nvSpPr>
        <p:spPr bwMode="auto">
          <a:xfrm>
            <a:off x="1600200" y="4495800"/>
            <a:ext cx="75438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dirty="0"/>
              <a:t>End multiline structures</a:t>
            </a:r>
          </a:p>
        </p:txBody>
      </p:sp>
      <p:sp>
        <p:nvSpPr>
          <p:cNvPr id="9223" name="Rectangle 7"/>
          <p:cNvSpPr>
            <a:spLocks noChangeArrowheads="1"/>
          </p:cNvSpPr>
          <p:nvPr/>
        </p:nvSpPr>
        <p:spPr bwMode="auto">
          <a:xfrm>
            <a:off x="1524000" y="5257800"/>
            <a:ext cx="76200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dirty="0"/>
              <a:t>Keep statements language independent</a:t>
            </a:r>
          </a:p>
        </p:txBody>
      </p:sp>
    </p:spTree>
    <p:extLst>
      <p:ext uri="{BB962C8B-B14F-4D97-AF65-F5344CB8AC3E}">
        <p14:creationId xmlns:p14="http://schemas.microsoft.com/office/powerpoint/2010/main" xmlns="" val="594077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220"/>
                                        </p:tgtEl>
                                        <p:attrNameLst>
                                          <p:attrName>style.visibility</p:attrName>
                                        </p:attrNameLst>
                                      </p:cBhvr>
                                      <p:to>
                                        <p:strVal val="visible"/>
                                      </p:to>
                                    </p:set>
                                    <p:anim calcmode="lin" valueType="num">
                                      <p:cBhvr>
                                        <p:cTn id="13" dur="500" fill="hold"/>
                                        <p:tgtEl>
                                          <p:spTgt spid="9220"/>
                                        </p:tgtEl>
                                        <p:attrNameLst>
                                          <p:attrName>ppt_w</p:attrName>
                                        </p:attrNameLst>
                                      </p:cBhvr>
                                      <p:tavLst>
                                        <p:tav tm="0">
                                          <p:val>
                                            <p:fltVal val="0"/>
                                          </p:val>
                                        </p:tav>
                                        <p:tav tm="100000">
                                          <p:val>
                                            <p:strVal val="#ppt_w"/>
                                          </p:val>
                                        </p:tav>
                                      </p:tavLst>
                                    </p:anim>
                                    <p:anim calcmode="lin" valueType="num">
                                      <p:cBhvr>
                                        <p:cTn id="14" dur="500" fill="hold"/>
                                        <p:tgtEl>
                                          <p:spTgt spid="9220"/>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221"/>
                                        </p:tgtEl>
                                        <p:attrNameLst>
                                          <p:attrName>style.visibility</p:attrName>
                                        </p:attrNameLst>
                                      </p:cBhvr>
                                      <p:to>
                                        <p:strVal val="visible"/>
                                      </p:to>
                                    </p:set>
                                    <p:anim calcmode="lin" valueType="num">
                                      <p:cBhvr>
                                        <p:cTn id="19" dur="500" fill="hold"/>
                                        <p:tgtEl>
                                          <p:spTgt spid="9221"/>
                                        </p:tgtEl>
                                        <p:attrNameLst>
                                          <p:attrName>ppt_w</p:attrName>
                                        </p:attrNameLst>
                                      </p:cBhvr>
                                      <p:tavLst>
                                        <p:tav tm="0">
                                          <p:val>
                                            <p:fltVal val="0"/>
                                          </p:val>
                                        </p:tav>
                                        <p:tav tm="100000">
                                          <p:val>
                                            <p:strVal val="#ppt_w"/>
                                          </p:val>
                                        </p:tav>
                                      </p:tavLst>
                                    </p:anim>
                                    <p:anim calcmode="lin" valueType="num">
                                      <p:cBhvr>
                                        <p:cTn id="20" dur="500" fill="hold"/>
                                        <p:tgtEl>
                                          <p:spTgt spid="9221"/>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222"/>
                                        </p:tgtEl>
                                        <p:attrNameLst>
                                          <p:attrName>style.visibility</p:attrName>
                                        </p:attrNameLst>
                                      </p:cBhvr>
                                      <p:to>
                                        <p:strVal val="visible"/>
                                      </p:to>
                                    </p:set>
                                    <p:anim calcmode="lin" valueType="num">
                                      <p:cBhvr>
                                        <p:cTn id="25" dur="500" fill="hold"/>
                                        <p:tgtEl>
                                          <p:spTgt spid="9222"/>
                                        </p:tgtEl>
                                        <p:attrNameLst>
                                          <p:attrName>ppt_w</p:attrName>
                                        </p:attrNameLst>
                                      </p:cBhvr>
                                      <p:tavLst>
                                        <p:tav tm="0">
                                          <p:val>
                                            <p:fltVal val="0"/>
                                          </p:val>
                                        </p:tav>
                                        <p:tav tm="100000">
                                          <p:val>
                                            <p:strVal val="#ppt_w"/>
                                          </p:val>
                                        </p:tav>
                                      </p:tavLst>
                                    </p:anim>
                                    <p:anim calcmode="lin" valueType="num">
                                      <p:cBhvr>
                                        <p:cTn id="26" dur="500" fill="hold"/>
                                        <p:tgtEl>
                                          <p:spTgt spid="9222"/>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223"/>
                                        </p:tgtEl>
                                        <p:attrNameLst>
                                          <p:attrName>style.visibility</p:attrName>
                                        </p:attrNameLst>
                                      </p:cBhvr>
                                      <p:to>
                                        <p:strVal val="visible"/>
                                      </p:to>
                                    </p:set>
                                    <p:anim calcmode="lin" valueType="num">
                                      <p:cBhvr>
                                        <p:cTn id="31" dur="500" fill="hold"/>
                                        <p:tgtEl>
                                          <p:spTgt spid="9223"/>
                                        </p:tgtEl>
                                        <p:attrNameLst>
                                          <p:attrName>ppt_w</p:attrName>
                                        </p:attrNameLst>
                                      </p:cBhvr>
                                      <p:tavLst>
                                        <p:tav tm="0">
                                          <p:val>
                                            <p:fltVal val="0"/>
                                          </p:val>
                                        </p:tav>
                                        <p:tav tm="100000">
                                          <p:val>
                                            <p:strVal val="#ppt_w"/>
                                          </p:val>
                                        </p:tav>
                                      </p:tavLst>
                                    </p:anim>
                                    <p:anim calcmode="lin" valueType="num">
                                      <p:cBhvr>
                                        <p:cTn id="32" dur="500" fill="hold"/>
                                        <p:tgtEl>
                                          <p:spTgt spid="92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P spid="9220" grpId="0" autoUpdateAnimBg="0"/>
      <p:bldP spid="9221" grpId="0" autoUpdateAnimBg="0"/>
      <p:bldP spid="9222" grpId="0" autoUpdateAnimBg="0"/>
      <p:bldP spid="9223"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28600"/>
            <a:ext cx="8229600" cy="1111664"/>
          </a:xfrm>
        </p:spPr>
        <p:txBody>
          <a:bodyPr vert="horz" lIns="91440" tIns="45720" rIns="91440" bIns="45720" rtlCol="0" anchor="ctr">
            <a:noAutofit/>
          </a:bodyPr>
          <a:lstStyle/>
          <a:p>
            <a:r>
              <a:rPr lang="en-US" dirty="0">
                <a:latin typeface="Times New Roman" pitchFamily="18" charset="0"/>
                <a:cs typeface="Times New Roman" pitchFamily="18" charset="0"/>
              </a:rPr>
              <a:t>One Statement Per Line</a:t>
            </a:r>
          </a:p>
        </p:txBody>
      </p:sp>
      <p:sp>
        <p:nvSpPr>
          <p:cNvPr id="10243" name="Rectangle 3"/>
          <p:cNvSpPr>
            <a:spLocks noGrp="1" noChangeArrowheads="1"/>
          </p:cNvSpPr>
          <p:nvPr>
            <p:ph idx="1"/>
          </p:nvPr>
        </p:nvSpPr>
        <p:spPr>
          <a:xfrm>
            <a:off x="685800" y="1981200"/>
            <a:ext cx="7772400" cy="1828800"/>
          </a:xfrm>
        </p:spPr>
        <p:txBody>
          <a:bodyPr vert="horz" lIns="91440" tIns="45720" rIns="91440" bIns="45720" rtlCol="0">
            <a:normAutofit lnSpcReduction="10000"/>
          </a:bodyPr>
          <a:lstStyle/>
          <a:p>
            <a:r>
              <a:rPr lang="en-US" dirty="0" smtClean="0"/>
              <a:t>	Each </a:t>
            </a:r>
            <a:r>
              <a:rPr lang="en-US" dirty="0"/>
              <a:t>statement in </a:t>
            </a:r>
            <a:r>
              <a:rPr lang="en-US" dirty="0" smtClean="0"/>
              <a:t>pseudo-code </a:t>
            </a:r>
            <a:r>
              <a:rPr lang="en-US" dirty="0"/>
              <a:t>should express just one action for the computer.  If the task list is properly drawn, then in most cases each task will correspond to one line of </a:t>
            </a:r>
            <a:r>
              <a:rPr lang="en-US" dirty="0" smtClean="0"/>
              <a:t>pseudo-code</a:t>
            </a:r>
            <a:r>
              <a:rPr lang="en-US" dirty="0"/>
              <a:t>.</a:t>
            </a:r>
          </a:p>
        </p:txBody>
      </p:sp>
      <p:sp>
        <p:nvSpPr>
          <p:cNvPr id="10244" name="Text Box 4"/>
          <p:cNvSpPr txBox="1">
            <a:spLocks noChangeArrowheads="1"/>
          </p:cNvSpPr>
          <p:nvPr/>
        </p:nvSpPr>
        <p:spPr bwMode="auto">
          <a:xfrm>
            <a:off x="990600" y="4038600"/>
            <a:ext cx="3124200" cy="1435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600" b="1" u="sng"/>
              <a:t>Task List</a:t>
            </a:r>
          </a:p>
          <a:p>
            <a:pPr>
              <a:spcBef>
                <a:spcPct val="50000"/>
              </a:spcBef>
            </a:pPr>
            <a:r>
              <a:rPr lang="en-US" sz="1200" b="1"/>
              <a:t>Read name, hours worked, rate of pay</a:t>
            </a:r>
          </a:p>
          <a:p>
            <a:pPr>
              <a:spcBef>
                <a:spcPct val="50000"/>
              </a:spcBef>
            </a:pPr>
            <a:r>
              <a:rPr lang="en-US" sz="1200" b="1"/>
              <a:t>Perform calculations</a:t>
            </a:r>
          </a:p>
          <a:p>
            <a:pPr lvl="1">
              <a:spcBef>
                <a:spcPct val="50000"/>
              </a:spcBef>
            </a:pPr>
            <a:r>
              <a:rPr lang="en-US" sz="1200" b="1"/>
              <a:t>gross = hours worked * rate of pay</a:t>
            </a:r>
          </a:p>
          <a:p>
            <a:pPr>
              <a:spcBef>
                <a:spcPct val="50000"/>
              </a:spcBef>
            </a:pPr>
            <a:r>
              <a:rPr lang="en-US" sz="1200" b="1"/>
              <a:t>Write name, hours worked, gross</a:t>
            </a:r>
          </a:p>
        </p:txBody>
      </p:sp>
      <p:sp>
        <p:nvSpPr>
          <p:cNvPr id="10245" name="Text Box 5"/>
          <p:cNvSpPr txBox="1">
            <a:spLocks noChangeArrowheads="1"/>
          </p:cNvSpPr>
          <p:nvPr/>
        </p:nvSpPr>
        <p:spPr bwMode="auto">
          <a:xfrm>
            <a:off x="4343400" y="4038600"/>
            <a:ext cx="3124200" cy="116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600" b="1" u="sng"/>
              <a:t>Pseudocode</a:t>
            </a:r>
          </a:p>
          <a:p>
            <a:pPr>
              <a:spcBef>
                <a:spcPct val="50000"/>
              </a:spcBef>
            </a:pPr>
            <a:r>
              <a:rPr lang="en-US" sz="1200" b="1"/>
              <a:t>READ name, hoursWorked, payRate</a:t>
            </a:r>
          </a:p>
          <a:p>
            <a:pPr>
              <a:spcBef>
                <a:spcPct val="50000"/>
              </a:spcBef>
            </a:pPr>
            <a:r>
              <a:rPr lang="en-US" sz="1200" b="1"/>
              <a:t>gross = hoursWorked * payRate</a:t>
            </a:r>
          </a:p>
          <a:p>
            <a:pPr>
              <a:spcBef>
                <a:spcPct val="50000"/>
              </a:spcBef>
            </a:pPr>
            <a:r>
              <a:rPr lang="en-US" sz="1200" b="1"/>
              <a:t>WRITE name, hoursWorked, gross</a:t>
            </a:r>
          </a:p>
        </p:txBody>
      </p:sp>
    </p:spTree>
    <p:extLst>
      <p:ext uri="{BB962C8B-B14F-4D97-AF65-F5344CB8AC3E}">
        <p14:creationId xmlns:p14="http://schemas.microsoft.com/office/powerpoint/2010/main" xmlns="" val="1155361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500" fill="hold"/>
                                        <p:tgtEl>
                                          <p:spTgt spid="10244"/>
                                        </p:tgtEl>
                                        <p:attrNameLst>
                                          <p:attrName>ppt_w</p:attrName>
                                        </p:attrNameLst>
                                      </p:cBhvr>
                                      <p:tavLst>
                                        <p:tav tm="0">
                                          <p:val>
                                            <p:fltVal val="0"/>
                                          </p:val>
                                        </p:tav>
                                        <p:tav tm="100000">
                                          <p:val>
                                            <p:strVal val="#ppt_w"/>
                                          </p:val>
                                        </p:tav>
                                      </p:tavLst>
                                    </p:anim>
                                    <p:anim calcmode="lin" valueType="num">
                                      <p:cBhvr>
                                        <p:cTn id="8" dur="500" fill="hold"/>
                                        <p:tgtEl>
                                          <p:spTgt spid="1024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5"/>
                                        </p:tgtEl>
                                        <p:attrNameLst>
                                          <p:attrName>style.visibility</p:attrName>
                                        </p:attrNameLst>
                                      </p:cBhvr>
                                      <p:to>
                                        <p:strVal val="visible"/>
                                      </p:to>
                                    </p:set>
                                    <p:anim calcmode="lin" valueType="num">
                                      <p:cBhvr>
                                        <p:cTn id="13" dur="500" fill="hold"/>
                                        <p:tgtEl>
                                          <p:spTgt spid="10245"/>
                                        </p:tgtEl>
                                        <p:attrNameLst>
                                          <p:attrName>ppt_w</p:attrName>
                                        </p:attrNameLst>
                                      </p:cBhvr>
                                      <p:tavLst>
                                        <p:tav tm="0">
                                          <p:val>
                                            <p:fltVal val="0"/>
                                          </p:val>
                                        </p:tav>
                                        <p:tav tm="100000">
                                          <p:val>
                                            <p:strVal val="#ppt_w"/>
                                          </p:val>
                                        </p:tav>
                                      </p:tavLst>
                                    </p:anim>
                                    <p:anim calcmode="lin" valueType="num">
                                      <p:cBhvr>
                                        <p:cTn id="14" dur="500" fill="hold"/>
                                        <p:tgtEl>
                                          <p:spTgt spid="102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P spid="10245"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b="1" u="sng" dirty="0">
                <a:latin typeface="Tempus Sans ITC" pitchFamily="82" charset="0"/>
              </a:rPr>
              <a:t>Capitalize Initial Keyword</a:t>
            </a:r>
          </a:p>
        </p:txBody>
      </p:sp>
      <p:sp>
        <p:nvSpPr>
          <p:cNvPr id="11267" name="Rectangle 3"/>
          <p:cNvSpPr>
            <a:spLocks noGrp="1" noChangeArrowheads="1"/>
          </p:cNvSpPr>
          <p:nvPr>
            <p:ph idx="1"/>
          </p:nvPr>
        </p:nvSpPr>
        <p:spPr>
          <a:xfrm>
            <a:off x="685800" y="1981200"/>
            <a:ext cx="7772400" cy="1828800"/>
          </a:xfrm>
        </p:spPr>
        <p:txBody>
          <a:bodyPr vert="horz" lIns="91440" tIns="45720" rIns="91440" bIns="45720" rtlCol="0">
            <a:normAutofit lnSpcReduction="10000"/>
          </a:bodyPr>
          <a:lstStyle/>
          <a:p>
            <a:r>
              <a:rPr lang="en-US" dirty="0"/>
              <a:t>	In the example below note the words: READ and WRITE.  These are just a few of the keywords to use, others include:</a:t>
            </a:r>
          </a:p>
          <a:p>
            <a:endParaRPr lang="en-US" dirty="0"/>
          </a:p>
          <a:p>
            <a:pPr lvl="2"/>
            <a:r>
              <a:rPr lang="en-US" dirty="0"/>
              <a:t>READ, WRITE, IF, ELSE, ENDIF, WHILE, ENDWHILE</a:t>
            </a:r>
          </a:p>
          <a:p>
            <a:endParaRPr lang="en-US" dirty="0"/>
          </a:p>
        </p:txBody>
      </p:sp>
      <p:sp>
        <p:nvSpPr>
          <p:cNvPr id="11269" name="Text Box 5"/>
          <p:cNvSpPr txBox="1">
            <a:spLocks noChangeArrowheads="1"/>
          </p:cNvSpPr>
          <p:nvPr/>
        </p:nvSpPr>
        <p:spPr bwMode="auto">
          <a:xfrm>
            <a:off x="2362200" y="4267200"/>
            <a:ext cx="3886200" cy="1695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b="1" u="sng"/>
              <a:t>Pseudocode</a:t>
            </a:r>
          </a:p>
          <a:p>
            <a:pPr>
              <a:spcBef>
                <a:spcPct val="50000"/>
              </a:spcBef>
            </a:pPr>
            <a:r>
              <a:rPr lang="en-US" sz="1800" b="1"/>
              <a:t>READ name, hoursWorked, payRate</a:t>
            </a:r>
          </a:p>
          <a:p>
            <a:pPr>
              <a:spcBef>
                <a:spcPct val="50000"/>
              </a:spcBef>
            </a:pPr>
            <a:r>
              <a:rPr lang="en-US" sz="1800" b="1"/>
              <a:t>gross = hoursWorked * payRate</a:t>
            </a:r>
          </a:p>
          <a:p>
            <a:pPr>
              <a:spcBef>
                <a:spcPct val="50000"/>
              </a:spcBef>
            </a:pPr>
            <a:r>
              <a:rPr lang="en-US" sz="1800" b="1"/>
              <a:t>WRITE name, hoursWorked, gross</a:t>
            </a:r>
          </a:p>
        </p:txBody>
      </p:sp>
    </p:spTree>
    <p:extLst>
      <p:ext uri="{BB962C8B-B14F-4D97-AF65-F5344CB8AC3E}">
        <p14:creationId xmlns:p14="http://schemas.microsoft.com/office/powerpoint/2010/main" xmlns="" val="1018500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500"/>
                                        <p:tgtEl>
                                          <p:spTgt spid="11269"/>
                                        </p:tgtEl>
                                        <p:attrNameLst>
                                          <p:attrName>ppt_y</p:attrName>
                                        </p:attrNameLst>
                                      </p:cBhvr>
                                      <p:tavLst>
                                        <p:tav tm="0">
                                          <p:val>
                                            <p:strVal val="#ppt_y+#ppt_h*1.125000"/>
                                          </p:val>
                                        </p:tav>
                                        <p:tav tm="100000">
                                          <p:val>
                                            <p:strVal val="#ppt_y"/>
                                          </p:val>
                                        </p:tav>
                                      </p:tavLst>
                                    </p:anim>
                                    <p:animEffect transition="in" filter="wipe(up)">
                                      <p:cBhvr>
                                        <p:cTn id="8"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42900" y="447791"/>
            <a:ext cx="5410200" cy="1143000"/>
          </a:xfrm>
          <a:noFill/>
        </p:spPr>
        <p:txBody>
          <a:bodyPr/>
          <a:lstStyle/>
          <a:p>
            <a:pPr algn="l"/>
            <a:r>
              <a:rPr lang="en-US" sz="4800" dirty="0"/>
              <a:t>Basic Flowchart Symbols</a:t>
            </a:r>
          </a:p>
        </p:txBody>
      </p:sp>
      <p:sp>
        <p:nvSpPr>
          <p:cNvPr id="6147" name="Rectangle 3"/>
          <p:cNvSpPr>
            <a:spLocks noGrp="1" noChangeArrowheads="1"/>
          </p:cNvSpPr>
          <p:nvPr>
            <p:ph type="body" sz="half" idx="1"/>
          </p:nvPr>
        </p:nvSpPr>
        <p:spPr>
          <a:xfrm>
            <a:off x="647700" y="1917700"/>
            <a:ext cx="4152900" cy="4114800"/>
          </a:xfrm>
        </p:spPr>
        <p:txBody>
          <a:bodyPr/>
          <a:lstStyle/>
          <a:p>
            <a:r>
              <a:rPr lang="en-US" sz="2800" dirty="0" smtClean="0"/>
              <a:t>Input / Output </a:t>
            </a:r>
            <a:r>
              <a:rPr lang="en-US" sz="2800" dirty="0"/>
              <a:t>Operations</a:t>
            </a:r>
          </a:p>
          <a:p>
            <a:pPr lvl="1"/>
            <a:r>
              <a:rPr lang="en-US" sz="2400" dirty="0"/>
              <a:t>represented by parallelograms</a:t>
            </a:r>
          </a:p>
          <a:p>
            <a:pPr lvl="1"/>
            <a:r>
              <a:rPr lang="en-US" sz="2400" dirty="0"/>
              <a:t>indicate an input or output operation</a:t>
            </a:r>
          </a:p>
        </p:txBody>
      </p:sp>
      <p:grpSp>
        <p:nvGrpSpPr>
          <p:cNvPr id="6190" name="Group 46"/>
          <p:cNvGrpSpPr>
            <a:grpSpLocks/>
          </p:cNvGrpSpPr>
          <p:nvPr/>
        </p:nvGrpSpPr>
        <p:grpSpPr bwMode="auto">
          <a:xfrm>
            <a:off x="241300" y="4448175"/>
            <a:ext cx="2806700" cy="1647825"/>
            <a:chOff x="736" y="2748"/>
            <a:chExt cx="1664" cy="1038"/>
          </a:xfrm>
        </p:grpSpPr>
        <p:sp>
          <p:nvSpPr>
            <p:cNvPr id="6188" name="AutoShape 44"/>
            <p:cNvSpPr>
              <a:spLocks noChangeArrowheads="1"/>
            </p:cNvSpPr>
            <p:nvPr/>
          </p:nvSpPr>
          <p:spPr bwMode="auto">
            <a:xfrm>
              <a:off x="736" y="2748"/>
              <a:ext cx="1664" cy="1038"/>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89" name="Text Box 45"/>
            <p:cNvSpPr txBox="1">
              <a:spLocks noChangeArrowheads="1"/>
            </p:cNvSpPr>
            <p:nvPr/>
          </p:nvSpPr>
          <p:spPr bwMode="auto">
            <a:xfrm>
              <a:off x="909" y="2828"/>
              <a:ext cx="1313" cy="90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200" dirty="0"/>
                <a:t>Display message “How many hours did you work?”</a:t>
              </a:r>
              <a:endParaRPr lang="en-US" sz="1200" dirty="0"/>
            </a:p>
          </p:txBody>
        </p:sp>
      </p:grpSp>
      <p:grpSp>
        <p:nvGrpSpPr>
          <p:cNvPr id="6195" name="Group 51"/>
          <p:cNvGrpSpPr>
            <a:grpSpLocks/>
          </p:cNvGrpSpPr>
          <p:nvPr/>
        </p:nvGrpSpPr>
        <p:grpSpPr bwMode="auto">
          <a:xfrm>
            <a:off x="3048000" y="4495800"/>
            <a:ext cx="2641600" cy="1647825"/>
            <a:chOff x="1656" y="2756"/>
            <a:chExt cx="1664" cy="1038"/>
          </a:xfrm>
        </p:grpSpPr>
        <p:sp>
          <p:nvSpPr>
            <p:cNvPr id="6192" name="AutoShape 48"/>
            <p:cNvSpPr>
              <a:spLocks noChangeArrowheads="1"/>
            </p:cNvSpPr>
            <p:nvPr/>
          </p:nvSpPr>
          <p:spPr bwMode="auto">
            <a:xfrm>
              <a:off x="1656" y="2756"/>
              <a:ext cx="1664" cy="1038"/>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93" name="Text Box 49"/>
            <p:cNvSpPr txBox="1">
              <a:spLocks noChangeArrowheads="1"/>
            </p:cNvSpPr>
            <p:nvPr/>
          </p:nvSpPr>
          <p:spPr bwMode="auto">
            <a:xfrm>
              <a:off x="1847" y="3164"/>
              <a:ext cx="1313" cy="269"/>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200" dirty="0"/>
                <a:t>Read Hours</a:t>
              </a:r>
              <a:endParaRPr lang="en-US" sz="1200" dirty="0"/>
            </a:p>
          </p:txBody>
        </p:sp>
      </p:grpSp>
      <p:sp>
        <p:nvSpPr>
          <p:cNvPr id="6196" name="Text Box 52"/>
          <p:cNvSpPr txBox="1">
            <a:spLocks noChangeArrowheads="1"/>
          </p:cNvSpPr>
          <p:nvPr/>
        </p:nvSpPr>
        <p:spPr bwMode="auto">
          <a:xfrm>
            <a:off x="7772400" y="2806700"/>
            <a:ext cx="12954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1400" dirty="0" err="1">
                <a:solidFill>
                  <a:srgbClr val="FF0000"/>
                </a:solidFill>
              </a:rPr>
              <a:t>Input/Output</a:t>
            </a:r>
            <a:r>
              <a:rPr lang="en-US" sz="1400" dirty="0">
                <a:solidFill>
                  <a:srgbClr val="FF0000"/>
                </a:solidFill>
              </a:rPr>
              <a:t> Operation</a:t>
            </a:r>
            <a:endParaRPr lang="en-US" sz="1400" dirty="0"/>
          </a:p>
        </p:txBody>
      </p:sp>
      <p:sp>
        <p:nvSpPr>
          <p:cNvPr id="6197" name="Line 53"/>
          <p:cNvSpPr>
            <a:spLocks noChangeShapeType="1"/>
          </p:cNvSpPr>
          <p:nvPr/>
        </p:nvSpPr>
        <p:spPr bwMode="auto">
          <a:xfrm flipH="1" flipV="1">
            <a:off x="7505700" y="1447800"/>
            <a:ext cx="800100" cy="11747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98" name="Line 54"/>
          <p:cNvSpPr>
            <a:spLocks noChangeShapeType="1"/>
          </p:cNvSpPr>
          <p:nvPr/>
        </p:nvSpPr>
        <p:spPr bwMode="auto">
          <a:xfrm flipH="1" flipV="1">
            <a:off x="7467600" y="2212803"/>
            <a:ext cx="736600" cy="5461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99" name="Line 55"/>
          <p:cNvSpPr>
            <a:spLocks noChangeShapeType="1"/>
          </p:cNvSpPr>
          <p:nvPr/>
        </p:nvSpPr>
        <p:spPr bwMode="auto">
          <a:xfrm flipH="1">
            <a:off x="7505700" y="3009900"/>
            <a:ext cx="279400" cy="12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200" name="Line 56"/>
          <p:cNvSpPr>
            <a:spLocks noChangeShapeType="1"/>
          </p:cNvSpPr>
          <p:nvPr/>
        </p:nvSpPr>
        <p:spPr bwMode="auto">
          <a:xfrm flipH="1">
            <a:off x="7611977" y="3379788"/>
            <a:ext cx="465221" cy="338137"/>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201" name="Line 57"/>
          <p:cNvSpPr>
            <a:spLocks noChangeShapeType="1"/>
          </p:cNvSpPr>
          <p:nvPr/>
        </p:nvSpPr>
        <p:spPr bwMode="auto">
          <a:xfrm flipH="1">
            <a:off x="7632700" y="3482975"/>
            <a:ext cx="571500" cy="1893887"/>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45" name="Group 8"/>
          <p:cNvGrpSpPr>
            <a:grpSpLocks/>
          </p:cNvGrpSpPr>
          <p:nvPr/>
        </p:nvGrpSpPr>
        <p:grpSpPr bwMode="auto">
          <a:xfrm>
            <a:off x="6362700" y="457200"/>
            <a:ext cx="1066800" cy="304800"/>
            <a:chOff x="3552" y="1200"/>
            <a:chExt cx="672" cy="192"/>
          </a:xfrm>
        </p:grpSpPr>
        <p:sp>
          <p:nvSpPr>
            <p:cNvPr id="46"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7"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48" name="Group 11"/>
          <p:cNvGrpSpPr>
            <a:grpSpLocks/>
          </p:cNvGrpSpPr>
          <p:nvPr/>
        </p:nvGrpSpPr>
        <p:grpSpPr bwMode="auto">
          <a:xfrm>
            <a:off x="6096000" y="946150"/>
            <a:ext cx="1600200" cy="765175"/>
            <a:chOff x="3408" y="1632"/>
            <a:chExt cx="912" cy="482"/>
          </a:xfrm>
        </p:grpSpPr>
        <p:sp>
          <p:nvSpPr>
            <p:cNvPr id="49"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0"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51" name="Group 14"/>
          <p:cNvGrpSpPr>
            <a:grpSpLocks/>
          </p:cNvGrpSpPr>
          <p:nvPr/>
        </p:nvGrpSpPr>
        <p:grpSpPr bwMode="auto">
          <a:xfrm>
            <a:off x="6172200" y="1897063"/>
            <a:ext cx="1447800" cy="533400"/>
            <a:chOff x="3456" y="2304"/>
            <a:chExt cx="912" cy="336"/>
          </a:xfrm>
        </p:grpSpPr>
        <p:sp>
          <p:nvSpPr>
            <p:cNvPr id="52"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3"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54" name="Group 17"/>
          <p:cNvGrpSpPr>
            <a:grpSpLocks/>
          </p:cNvGrpSpPr>
          <p:nvPr/>
        </p:nvGrpSpPr>
        <p:grpSpPr bwMode="auto">
          <a:xfrm>
            <a:off x="6019800" y="2614613"/>
            <a:ext cx="1600200" cy="765175"/>
            <a:chOff x="3408" y="1632"/>
            <a:chExt cx="912" cy="482"/>
          </a:xfrm>
        </p:grpSpPr>
        <p:sp>
          <p:nvSpPr>
            <p:cNvPr id="55"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6"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57" name="Group 20"/>
          <p:cNvGrpSpPr>
            <a:grpSpLocks/>
          </p:cNvGrpSpPr>
          <p:nvPr/>
        </p:nvGrpSpPr>
        <p:grpSpPr bwMode="auto">
          <a:xfrm>
            <a:off x="6172200" y="3565525"/>
            <a:ext cx="1447800" cy="533400"/>
            <a:chOff x="3456" y="2304"/>
            <a:chExt cx="912" cy="336"/>
          </a:xfrm>
        </p:grpSpPr>
        <p:sp>
          <p:nvSpPr>
            <p:cNvPr id="58"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9"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60"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61" name="Group 24"/>
          <p:cNvGrpSpPr>
            <a:grpSpLocks/>
          </p:cNvGrpSpPr>
          <p:nvPr/>
        </p:nvGrpSpPr>
        <p:grpSpPr bwMode="auto">
          <a:xfrm>
            <a:off x="6172200" y="5300663"/>
            <a:ext cx="1447800" cy="533400"/>
            <a:chOff x="3792" y="3360"/>
            <a:chExt cx="912" cy="336"/>
          </a:xfrm>
        </p:grpSpPr>
        <p:sp>
          <p:nvSpPr>
            <p:cNvPr id="62"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3"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64" name="Group 27"/>
          <p:cNvGrpSpPr>
            <a:grpSpLocks/>
          </p:cNvGrpSpPr>
          <p:nvPr/>
        </p:nvGrpSpPr>
        <p:grpSpPr bwMode="auto">
          <a:xfrm>
            <a:off x="6362700" y="6019800"/>
            <a:ext cx="1066800" cy="304800"/>
            <a:chOff x="3552" y="1200"/>
            <a:chExt cx="672" cy="192"/>
          </a:xfrm>
        </p:grpSpPr>
        <p:sp>
          <p:nvSpPr>
            <p:cNvPr id="65"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6"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67"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8"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9"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0"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1"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2"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3"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6411501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vert="horz" lIns="91440" tIns="45720" rIns="91440" bIns="45720" rtlCol="0" anchor="ctr">
            <a:noAutofit/>
          </a:bodyPr>
          <a:lstStyle/>
          <a:p>
            <a:r>
              <a:rPr lang="en-US">
                <a:latin typeface="Times New Roman" pitchFamily="18" charset="0"/>
                <a:cs typeface="Times New Roman" pitchFamily="18" charset="0"/>
              </a:rPr>
              <a:t>Indent to Show Hierarchy</a:t>
            </a:r>
          </a:p>
        </p:txBody>
      </p:sp>
      <p:sp>
        <p:nvSpPr>
          <p:cNvPr id="13315" name="Rectangle 3"/>
          <p:cNvSpPr>
            <a:spLocks noGrp="1" noChangeArrowheads="1"/>
          </p:cNvSpPr>
          <p:nvPr>
            <p:ph idx="1"/>
          </p:nvPr>
        </p:nvSpPr>
        <p:spPr>
          <a:xfrm>
            <a:off x="1524000" y="2743200"/>
            <a:ext cx="7620000" cy="533400"/>
          </a:xfrm>
        </p:spPr>
        <p:txBody>
          <a:bodyPr>
            <a:normAutofit fontScale="92500" lnSpcReduction="10000"/>
          </a:bodyPr>
          <a:lstStyle/>
          <a:p>
            <a:pPr>
              <a:lnSpc>
                <a:spcPct val="90000"/>
              </a:lnSpc>
            </a:pPr>
            <a:r>
              <a:rPr lang="en-US" sz="1800" b="1" u="sng" dirty="0">
                <a:latin typeface="Tempus Sans ITC" pitchFamily="82" charset="0"/>
              </a:rPr>
              <a:t>Sequence:</a:t>
            </a:r>
            <a:r>
              <a:rPr lang="en-US" sz="2000" b="1" dirty="0">
                <a:latin typeface="Tempus Sans ITC" pitchFamily="82" charset="0"/>
              </a:rPr>
              <a:t> </a:t>
            </a:r>
          </a:p>
          <a:p>
            <a:pPr lvl="1">
              <a:lnSpc>
                <a:spcPct val="90000"/>
              </a:lnSpc>
              <a:buFontTx/>
              <a:buNone/>
            </a:pPr>
            <a:r>
              <a:rPr lang="en-US" sz="1400" b="1" dirty="0">
                <a:latin typeface="Tempus Sans ITC" pitchFamily="82" charset="0"/>
              </a:rPr>
              <a:t>Keep statements in sequence all starting in the same column</a:t>
            </a:r>
          </a:p>
        </p:txBody>
      </p:sp>
      <p:sp>
        <p:nvSpPr>
          <p:cNvPr id="13316" name="Rectangle 4"/>
          <p:cNvSpPr>
            <a:spLocks noChangeArrowheads="1"/>
          </p:cNvSpPr>
          <p:nvPr/>
        </p:nvSpPr>
        <p:spPr bwMode="auto">
          <a:xfrm>
            <a:off x="1447800" y="3505200"/>
            <a:ext cx="76962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1800" b="1" u="sng" dirty="0">
                <a:latin typeface="Tempus Sans ITC" pitchFamily="82" charset="0"/>
              </a:rPr>
              <a:t>Selection:</a:t>
            </a:r>
          </a:p>
          <a:p>
            <a:pPr marL="742950" lvl="1" indent="-285750">
              <a:spcBef>
                <a:spcPct val="20000"/>
              </a:spcBef>
            </a:pPr>
            <a:r>
              <a:rPr lang="en-US" sz="1400" b="1" dirty="0">
                <a:latin typeface="Tempus Sans ITC" pitchFamily="82" charset="0"/>
              </a:rPr>
              <a:t>Indent statements that fall inside selection structure, but not the keywords that form the selection</a:t>
            </a:r>
          </a:p>
        </p:txBody>
      </p:sp>
      <p:sp>
        <p:nvSpPr>
          <p:cNvPr id="13317" name="Rectangle 5"/>
          <p:cNvSpPr>
            <a:spLocks noChangeArrowheads="1"/>
          </p:cNvSpPr>
          <p:nvPr/>
        </p:nvSpPr>
        <p:spPr bwMode="auto">
          <a:xfrm>
            <a:off x="1524000" y="4343400"/>
            <a:ext cx="76200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1800" b="1" u="sng">
                <a:latin typeface="Tempus Sans ITC" pitchFamily="82" charset="0"/>
              </a:rPr>
              <a:t>Loop:</a:t>
            </a:r>
          </a:p>
          <a:p>
            <a:pPr marL="742950" lvl="1" indent="-285750">
              <a:spcBef>
                <a:spcPct val="20000"/>
              </a:spcBef>
            </a:pPr>
            <a:r>
              <a:rPr lang="en-US" sz="1400" b="1">
                <a:latin typeface="Tempus Sans ITC" pitchFamily="82" charset="0"/>
              </a:rPr>
              <a:t>Indent statements that fall inside the loop but not keywords that form the loop</a:t>
            </a:r>
          </a:p>
        </p:txBody>
      </p:sp>
      <p:sp>
        <p:nvSpPr>
          <p:cNvPr id="13320" name="Text Box 8"/>
          <p:cNvSpPr txBox="1">
            <a:spLocks noChangeArrowheads="1"/>
          </p:cNvSpPr>
          <p:nvPr/>
        </p:nvSpPr>
        <p:spPr bwMode="auto">
          <a:xfrm>
            <a:off x="1600200" y="1752600"/>
            <a:ext cx="6781800" cy="830997"/>
          </a:xfrm>
          <a:prstGeom prst="rect">
            <a:avLst/>
          </a:prstGeom>
          <a:extLst/>
        </p:spPr>
        <p:txBody>
          <a:bodyPr vert="horz" lIns="91440" tIns="45720" rIns="91440" bIns="45720" rtlCol="0">
            <a:normAutofit/>
          </a:bodyPr>
          <a:lstStyle>
            <a:lvl1pPr marL="342900" indent="-342900">
              <a:spcBef>
                <a:spcPct val="20000"/>
              </a:spcBef>
              <a:buClr>
                <a:schemeClr val="accent1"/>
              </a:buClr>
              <a:buSzPct val="75000"/>
              <a:buFont typeface="Wingdings" pitchFamily="2" charset="2"/>
              <a:buChar char=""/>
              <a:defRPr sz="2400">
                <a:solidFill>
                  <a:schemeClr val="tx2"/>
                </a:solidFill>
              </a:defRPr>
            </a:lvl1pPr>
            <a:lvl2pPr marL="742950" indent="-285750">
              <a:spcBef>
                <a:spcPct val="20000"/>
              </a:spcBef>
              <a:buClr>
                <a:schemeClr val="accent2"/>
              </a:buClr>
              <a:buSzPct val="85000"/>
              <a:buFont typeface="Courier New" pitchFamily="49" charset="0"/>
              <a:buChar char="o"/>
              <a:defRPr sz="2000">
                <a:solidFill>
                  <a:schemeClr val="tx2"/>
                </a:solidFill>
              </a:defRPr>
            </a:lvl2pPr>
            <a:lvl3pPr marL="1143000" indent="-228600">
              <a:spcBef>
                <a:spcPct val="20000"/>
              </a:spcBef>
              <a:buClr>
                <a:schemeClr val="accent3"/>
              </a:buClr>
              <a:buFont typeface="Arial" pitchFamily="34" charset="0"/>
              <a:buChar char="•"/>
              <a:defRPr>
                <a:solidFill>
                  <a:schemeClr val="tx2"/>
                </a:solidFill>
              </a:defRPr>
            </a:lvl3pPr>
            <a:lvl4pPr marL="1600200" indent="-228600">
              <a:spcBef>
                <a:spcPct val="20000"/>
              </a:spcBef>
              <a:buClr>
                <a:schemeClr val="accent4"/>
              </a:buClr>
              <a:buFont typeface="Arial" pitchFamily="34" charset="0"/>
              <a:buChar char="•"/>
              <a:defRPr sz="1600">
                <a:solidFill>
                  <a:schemeClr val="tx2"/>
                </a:solidFill>
              </a:defRPr>
            </a:lvl4pPr>
            <a:lvl5pPr marL="2057400" indent="-228600">
              <a:spcBef>
                <a:spcPct val="20000"/>
              </a:spcBef>
              <a:buClr>
                <a:schemeClr val="accent5"/>
              </a:buClr>
              <a:buFont typeface="Arial" pitchFamily="34" charset="0"/>
              <a:buChar char="•"/>
              <a:defRPr sz="1400" baseline="0">
                <a:solidFill>
                  <a:schemeClr val="tx2"/>
                </a:solidFill>
              </a:defRPr>
            </a:lvl5pPr>
            <a:lvl6pPr marL="2514600" indent="-228600">
              <a:spcBef>
                <a:spcPct val="20000"/>
              </a:spcBef>
              <a:buClr>
                <a:schemeClr val="accent6"/>
              </a:buClr>
              <a:buFont typeface="Arial" pitchFamily="34" charset="0"/>
              <a:buChar char="•"/>
              <a:defRPr sz="1400">
                <a:solidFill>
                  <a:schemeClr val="tx2"/>
                </a:solidFill>
              </a:defRPr>
            </a:lvl6pPr>
            <a:lvl7pPr marL="2971800" indent="-228600">
              <a:spcBef>
                <a:spcPct val="20000"/>
              </a:spcBef>
              <a:buClr>
                <a:schemeClr val="accent1"/>
              </a:buClr>
              <a:buFont typeface="Arial" pitchFamily="34" charset="0"/>
              <a:buChar char="•"/>
              <a:defRPr sz="1400">
                <a:solidFill>
                  <a:schemeClr val="tx2"/>
                </a:solidFill>
              </a:defRPr>
            </a:lvl7pPr>
            <a:lvl8pPr marL="3429000" indent="-228600">
              <a:spcBef>
                <a:spcPct val="20000"/>
              </a:spcBef>
              <a:buClr>
                <a:schemeClr val="accent4"/>
              </a:buClr>
              <a:buFont typeface="Arial" pitchFamily="34" charset="0"/>
              <a:buChar char="•"/>
              <a:defRPr sz="1400">
                <a:solidFill>
                  <a:schemeClr val="tx2"/>
                </a:solidFill>
              </a:defRPr>
            </a:lvl8pPr>
            <a:lvl9pPr marL="3886200" indent="-228600">
              <a:spcBef>
                <a:spcPct val="20000"/>
              </a:spcBef>
              <a:buClr>
                <a:schemeClr val="accent5"/>
              </a:buClr>
              <a:buFont typeface="Arial" pitchFamily="34" charset="0"/>
              <a:buChar char="•"/>
              <a:defRPr sz="1400">
                <a:solidFill>
                  <a:schemeClr val="tx2"/>
                </a:solidFill>
              </a:defRPr>
            </a:lvl9pPr>
          </a:lstStyle>
          <a:p>
            <a:r>
              <a:rPr lang="en-US" dirty="0" smtClean="0"/>
              <a:t>Each design structure uses a particular indentation pattern</a:t>
            </a:r>
            <a:endParaRPr lang="en-US" dirty="0"/>
          </a:p>
        </p:txBody>
      </p:sp>
      <p:sp>
        <p:nvSpPr>
          <p:cNvPr id="13321" name="Text Box 9"/>
          <p:cNvSpPr txBox="1">
            <a:spLocks noChangeArrowheads="1"/>
          </p:cNvSpPr>
          <p:nvPr/>
        </p:nvSpPr>
        <p:spPr bwMode="auto">
          <a:xfrm>
            <a:off x="2209800" y="4953000"/>
            <a:ext cx="5791200" cy="16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200" b="1" dirty="0"/>
              <a:t>READ name, </a:t>
            </a:r>
            <a:r>
              <a:rPr lang="en-US" sz="1200" b="1" dirty="0" err="1"/>
              <a:t>grossPay</a:t>
            </a:r>
            <a:r>
              <a:rPr lang="en-US" sz="1200" b="1" dirty="0"/>
              <a:t>, taxes</a:t>
            </a:r>
          </a:p>
          <a:p>
            <a:pPr>
              <a:lnSpc>
                <a:spcPct val="75000"/>
              </a:lnSpc>
              <a:spcBef>
                <a:spcPct val="50000"/>
              </a:spcBef>
            </a:pPr>
            <a:r>
              <a:rPr lang="en-US" sz="1200" b="1" dirty="0"/>
              <a:t>IF taxes &gt; 0</a:t>
            </a:r>
          </a:p>
          <a:p>
            <a:pPr lvl="1">
              <a:lnSpc>
                <a:spcPct val="75000"/>
              </a:lnSpc>
              <a:spcBef>
                <a:spcPct val="50000"/>
              </a:spcBef>
            </a:pPr>
            <a:r>
              <a:rPr lang="en-US" sz="1200" b="1" dirty="0"/>
              <a:t>net = </a:t>
            </a:r>
            <a:r>
              <a:rPr lang="en-US" sz="1200" b="1" dirty="0" err="1"/>
              <a:t>grossPay</a:t>
            </a:r>
            <a:r>
              <a:rPr lang="en-US" sz="1200" b="1" dirty="0"/>
              <a:t> – taxes</a:t>
            </a:r>
          </a:p>
          <a:p>
            <a:pPr>
              <a:lnSpc>
                <a:spcPct val="75000"/>
              </a:lnSpc>
              <a:spcBef>
                <a:spcPct val="50000"/>
              </a:spcBef>
            </a:pPr>
            <a:r>
              <a:rPr lang="en-US" sz="1200" b="1" dirty="0"/>
              <a:t>ELSE</a:t>
            </a:r>
          </a:p>
          <a:p>
            <a:pPr lvl="1">
              <a:lnSpc>
                <a:spcPct val="75000"/>
              </a:lnSpc>
              <a:spcBef>
                <a:spcPct val="50000"/>
              </a:spcBef>
            </a:pPr>
            <a:r>
              <a:rPr lang="en-US" sz="1200" b="1" dirty="0"/>
              <a:t>net = </a:t>
            </a:r>
            <a:r>
              <a:rPr lang="en-US" sz="1200" b="1" dirty="0" err="1"/>
              <a:t>grossPay</a:t>
            </a:r>
            <a:endParaRPr lang="en-US" sz="1200" b="1" dirty="0"/>
          </a:p>
          <a:p>
            <a:pPr>
              <a:lnSpc>
                <a:spcPct val="75000"/>
              </a:lnSpc>
              <a:spcBef>
                <a:spcPct val="50000"/>
              </a:spcBef>
            </a:pPr>
            <a:r>
              <a:rPr lang="en-US" sz="1200" b="1" dirty="0"/>
              <a:t>ENDIF</a:t>
            </a:r>
          </a:p>
          <a:p>
            <a:pPr>
              <a:lnSpc>
                <a:spcPct val="75000"/>
              </a:lnSpc>
              <a:spcBef>
                <a:spcPct val="50000"/>
              </a:spcBef>
            </a:pPr>
            <a:r>
              <a:rPr lang="en-US" sz="1200" b="1" dirty="0"/>
              <a:t>WRITE name, net</a:t>
            </a:r>
          </a:p>
        </p:txBody>
      </p:sp>
    </p:spTree>
    <p:extLst>
      <p:ext uri="{BB962C8B-B14F-4D97-AF65-F5344CB8AC3E}">
        <p14:creationId xmlns:p14="http://schemas.microsoft.com/office/powerpoint/2010/main" xmlns="" val="3377641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anim calcmode="lin" valueType="num">
                                      <p:cBhvr>
                                        <p:cTn id="11"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3315">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 calcmode="lin" valueType="num">
                                      <p:cBhvr>
                                        <p:cTn id="15"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331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3316"/>
                                        </p:tgtEl>
                                        <p:attrNameLst>
                                          <p:attrName>style.visibility</p:attrName>
                                        </p:attrNameLst>
                                      </p:cBhvr>
                                      <p:to>
                                        <p:strVal val="visible"/>
                                      </p:to>
                                    </p:set>
                                    <p:anim calcmode="lin" valueType="num">
                                      <p:cBhvr>
                                        <p:cTn id="21" dur="500" fill="hold"/>
                                        <p:tgtEl>
                                          <p:spTgt spid="13316"/>
                                        </p:tgtEl>
                                        <p:attrNameLst>
                                          <p:attrName>ppt_w</p:attrName>
                                        </p:attrNameLst>
                                      </p:cBhvr>
                                      <p:tavLst>
                                        <p:tav tm="0">
                                          <p:val>
                                            <p:fltVal val="0"/>
                                          </p:val>
                                        </p:tav>
                                        <p:tav tm="100000">
                                          <p:val>
                                            <p:strVal val="#ppt_w"/>
                                          </p:val>
                                        </p:tav>
                                      </p:tavLst>
                                    </p:anim>
                                    <p:anim calcmode="lin" valueType="num">
                                      <p:cBhvr>
                                        <p:cTn id="22" dur="500" fill="hold"/>
                                        <p:tgtEl>
                                          <p:spTgt spid="13316"/>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3317"/>
                                        </p:tgtEl>
                                        <p:attrNameLst>
                                          <p:attrName>style.visibility</p:attrName>
                                        </p:attrNameLst>
                                      </p:cBhvr>
                                      <p:to>
                                        <p:strVal val="visible"/>
                                      </p:to>
                                    </p:set>
                                    <p:anim calcmode="lin" valueType="num">
                                      <p:cBhvr>
                                        <p:cTn id="27" dur="500" fill="hold"/>
                                        <p:tgtEl>
                                          <p:spTgt spid="13317"/>
                                        </p:tgtEl>
                                        <p:attrNameLst>
                                          <p:attrName>ppt_w</p:attrName>
                                        </p:attrNameLst>
                                      </p:cBhvr>
                                      <p:tavLst>
                                        <p:tav tm="0">
                                          <p:val>
                                            <p:fltVal val="0"/>
                                          </p:val>
                                        </p:tav>
                                        <p:tav tm="100000">
                                          <p:val>
                                            <p:strVal val="#ppt_w"/>
                                          </p:val>
                                        </p:tav>
                                      </p:tavLst>
                                    </p:anim>
                                    <p:anim calcmode="lin" valueType="num">
                                      <p:cBhvr>
                                        <p:cTn id="28" dur="500" fill="hold"/>
                                        <p:tgtEl>
                                          <p:spTgt spid="13317"/>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13321"/>
                                        </p:tgtEl>
                                        <p:attrNameLst>
                                          <p:attrName>style.visibility</p:attrName>
                                        </p:attrNameLst>
                                      </p:cBhvr>
                                      <p:to>
                                        <p:strVal val="visible"/>
                                      </p:to>
                                    </p:set>
                                    <p:anim calcmode="lin" valueType="num">
                                      <p:cBhvr>
                                        <p:cTn id="33" dur="500" fill="hold"/>
                                        <p:tgtEl>
                                          <p:spTgt spid="13321"/>
                                        </p:tgtEl>
                                        <p:attrNameLst>
                                          <p:attrName>ppt_w</p:attrName>
                                        </p:attrNameLst>
                                      </p:cBhvr>
                                      <p:tavLst>
                                        <p:tav tm="0">
                                          <p:val>
                                            <p:fltVal val="0"/>
                                          </p:val>
                                        </p:tav>
                                        <p:tav tm="100000">
                                          <p:val>
                                            <p:strVal val="#ppt_w"/>
                                          </p:val>
                                        </p:tav>
                                      </p:tavLst>
                                    </p:anim>
                                    <p:anim calcmode="lin" valueType="num">
                                      <p:cBhvr>
                                        <p:cTn id="34" dur="500" fill="hold"/>
                                        <p:tgtEl>
                                          <p:spTgt spid="133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P spid="13316" grpId="0" autoUpdateAnimBg="0"/>
      <p:bldP spid="13317" grpId="0" autoUpdateAnimBg="0"/>
      <p:bldP spid="13320" grpId="0" autoUpdateAnimBg="0"/>
      <p:bldP spid="13321"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vert="horz" lIns="91440" tIns="45720" rIns="91440" bIns="45720" rtlCol="0" anchor="ctr">
            <a:noAutofit/>
          </a:bodyPr>
          <a:lstStyle/>
          <a:p>
            <a:r>
              <a:rPr lang="en-US" dirty="0">
                <a:latin typeface="Times New Roman" pitchFamily="18" charset="0"/>
                <a:cs typeface="Times New Roman" pitchFamily="18" charset="0"/>
              </a:rPr>
              <a:t>End Multiline Structures</a:t>
            </a:r>
          </a:p>
        </p:txBody>
      </p:sp>
      <p:sp>
        <p:nvSpPr>
          <p:cNvPr id="14339" name="Rectangle 3"/>
          <p:cNvSpPr>
            <a:spLocks noGrp="1" noChangeArrowheads="1"/>
          </p:cNvSpPr>
          <p:nvPr>
            <p:ph idx="1"/>
          </p:nvPr>
        </p:nvSpPr>
        <p:spPr>
          <a:xfrm>
            <a:off x="762000" y="4419600"/>
            <a:ext cx="7772400" cy="1828800"/>
          </a:xfrm>
        </p:spPr>
        <p:txBody>
          <a:bodyPr vert="horz" lIns="91440" tIns="45720" rIns="91440" bIns="45720" rtlCol="0">
            <a:normAutofit/>
          </a:bodyPr>
          <a:lstStyle/>
          <a:p>
            <a:r>
              <a:rPr lang="en-US" dirty="0"/>
              <a:t>	See the IF/ELSE/ENDIF as constructed above, the ENDIF is in line with the IF.</a:t>
            </a:r>
          </a:p>
          <a:p>
            <a:endParaRPr lang="en-US" dirty="0"/>
          </a:p>
          <a:p>
            <a:pPr lvl="1"/>
            <a:r>
              <a:rPr lang="en-US" dirty="0"/>
              <a:t>The same applies for WHILE/ENDWHILE etc…</a:t>
            </a:r>
          </a:p>
        </p:txBody>
      </p:sp>
      <p:sp>
        <p:nvSpPr>
          <p:cNvPr id="14342" name="Text Box 6"/>
          <p:cNvSpPr txBox="1">
            <a:spLocks noChangeArrowheads="1"/>
          </p:cNvSpPr>
          <p:nvPr/>
        </p:nvSpPr>
        <p:spPr bwMode="auto">
          <a:xfrm>
            <a:off x="1676400" y="1828800"/>
            <a:ext cx="5791200" cy="2365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800" b="1"/>
              <a:t>READ name, grossPay, taxes</a:t>
            </a:r>
          </a:p>
          <a:p>
            <a:pPr>
              <a:lnSpc>
                <a:spcPct val="75000"/>
              </a:lnSpc>
              <a:spcBef>
                <a:spcPct val="50000"/>
              </a:spcBef>
            </a:pPr>
            <a:r>
              <a:rPr lang="en-US" sz="1800" b="1"/>
              <a:t>IF taxes &gt; 0</a:t>
            </a:r>
          </a:p>
          <a:p>
            <a:pPr lvl="1">
              <a:lnSpc>
                <a:spcPct val="75000"/>
              </a:lnSpc>
              <a:spcBef>
                <a:spcPct val="50000"/>
              </a:spcBef>
            </a:pPr>
            <a:r>
              <a:rPr lang="en-US" sz="1800" b="1"/>
              <a:t>net = grossPay – taxes</a:t>
            </a:r>
          </a:p>
          <a:p>
            <a:pPr>
              <a:lnSpc>
                <a:spcPct val="75000"/>
              </a:lnSpc>
              <a:spcBef>
                <a:spcPct val="50000"/>
              </a:spcBef>
            </a:pPr>
            <a:r>
              <a:rPr lang="en-US" sz="1800" b="1"/>
              <a:t>ELSE</a:t>
            </a:r>
          </a:p>
          <a:p>
            <a:pPr lvl="1">
              <a:lnSpc>
                <a:spcPct val="75000"/>
              </a:lnSpc>
              <a:spcBef>
                <a:spcPct val="50000"/>
              </a:spcBef>
            </a:pPr>
            <a:r>
              <a:rPr lang="en-US" sz="1800" b="1"/>
              <a:t>net = grossPay</a:t>
            </a:r>
          </a:p>
          <a:p>
            <a:pPr>
              <a:lnSpc>
                <a:spcPct val="75000"/>
              </a:lnSpc>
              <a:spcBef>
                <a:spcPct val="50000"/>
              </a:spcBef>
            </a:pPr>
            <a:r>
              <a:rPr lang="en-US" sz="1800" b="1"/>
              <a:t>ENDIF</a:t>
            </a:r>
          </a:p>
          <a:p>
            <a:pPr>
              <a:lnSpc>
                <a:spcPct val="75000"/>
              </a:lnSpc>
              <a:spcBef>
                <a:spcPct val="50000"/>
              </a:spcBef>
            </a:pPr>
            <a:r>
              <a:rPr lang="en-US" sz="1800" b="1"/>
              <a:t>WRITE name, net</a:t>
            </a:r>
          </a:p>
        </p:txBody>
      </p:sp>
    </p:spTree>
    <p:extLst>
      <p:ext uri="{BB962C8B-B14F-4D97-AF65-F5344CB8AC3E}">
        <p14:creationId xmlns:p14="http://schemas.microsoft.com/office/powerpoint/2010/main" xmlns="" val="5514890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vert="horz" lIns="91440" tIns="45720" rIns="91440" bIns="45720" rtlCol="0" anchor="ctr">
            <a:noAutofit/>
          </a:bodyPr>
          <a:lstStyle/>
          <a:p>
            <a:r>
              <a:rPr lang="en-US">
                <a:latin typeface="Times New Roman" pitchFamily="18" charset="0"/>
                <a:cs typeface="Times New Roman" pitchFamily="18" charset="0"/>
              </a:rPr>
              <a:t>Language Independence</a:t>
            </a:r>
          </a:p>
        </p:txBody>
      </p:sp>
      <p:sp>
        <p:nvSpPr>
          <p:cNvPr id="15363" name="Rectangle 3"/>
          <p:cNvSpPr>
            <a:spLocks noGrp="1" noChangeArrowheads="1"/>
          </p:cNvSpPr>
          <p:nvPr>
            <p:ph idx="1"/>
          </p:nvPr>
        </p:nvSpPr>
        <p:spPr>
          <a:xfrm>
            <a:off x="685800" y="1981200"/>
            <a:ext cx="7772400" cy="1828800"/>
          </a:xfrm>
        </p:spPr>
        <p:txBody>
          <a:bodyPr vert="horz" lIns="91440" tIns="45720" rIns="91440" bIns="45720" rtlCol="0">
            <a:normAutofit lnSpcReduction="10000"/>
          </a:bodyPr>
          <a:lstStyle/>
          <a:p>
            <a:r>
              <a:rPr lang="en-US" dirty="0"/>
              <a:t>	Resist the urge to write in whatever language you are most comfortable with, in the long run you will save time.  Remember you are describing a logic plan to develop a program, you are not programming!</a:t>
            </a:r>
          </a:p>
          <a:p>
            <a:endParaRPr lang="en-US" dirty="0"/>
          </a:p>
        </p:txBody>
      </p:sp>
    </p:spTree>
    <p:extLst>
      <p:ext uri="{BB962C8B-B14F-4D97-AF65-F5344CB8AC3E}">
        <p14:creationId xmlns:p14="http://schemas.microsoft.com/office/powerpoint/2010/main" xmlns="" val="41283819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vert="horz" lIns="91440" tIns="45720" rIns="91440" bIns="45720" rtlCol="0" anchor="ctr">
            <a:noAutofit/>
          </a:bodyPr>
          <a:lstStyle/>
          <a:p>
            <a:r>
              <a:rPr lang="en-US">
                <a:latin typeface="Times New Roman" pitchFamily="18" charset="0"/>
                <a:cs typeface="Times New Roman" pitchFamily="18" charset="0"/>
              </a:rPr>
              <a:t>The Selection Structure</a:t>
            </a:r>
          </a:p>
        </p:txBody>
      </p:sp>
      <p:sp>
        <p:nvSpPr>
          <p:cNvPr id="16387" name="AutoShape 3"/>
          <p:cNvSpPr>
            <a:spLocks noChangeArrowheads="1"/>
          </p:cNvSpPr>
          <p:nvPr/>
        </p:nvSpPr>
        <p:spPr bwMode="auto">
          <a:xfrm>
            <a:off x="3657600" y="1828800"/>
            <a:ext cx="1676400" cy="1371600"/>
          </a:xfrm>
          <a:prstGeom prst="flowChartDecision">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600"/>
              <a:t>amount &lt; 100</a:t>
            </a:r>
          </a:p>
        </p:txBody>
      </p:sp>
      <p:sp>
        <p:nvSpPr>
          <p:cNvPr id="16388" name="AutoShape 4"/>
          <p:cNvSpPr>
            <a:spLocks noChangeArrowheads="1"/>
          </p:cNvSpPr>
          <p:nvPr/>
        </p:nvSpPr>
        <p:spPr bwMode="auto">
          <a:xfrm>
            <a:off x="1905000" y="3505200"/>
            <a:ext cx="1676400" cy="838200"/>
          </a:xfrm>
          <a:prstGeom prst="flowChartProcess">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600"/>
              <a:t>interestRate = .06</a:t>
            </a:r>
          </a:p>
        </p:txBody>
      </p:sp>
      <p:sp>
        <p:nvSpPr>
          <p:cNvPr id="16389" name="AutoShape 5"/>
          <p:cNvSpPr>
            <a:spLocks noChangeArrowheads="1"/>
          </p:cNvSpPr>
          <p:nvPr/>
        </p:nvSpPr>
        <p:spPr bwMode="auto">
          <a:xfrm>
            <a:off x="5638800" y="3505200"/>
            <a:ext cx="1676400" cy="838200"/>
          </a:xfrm>
          <a:prstGeom prst="flowChartProcess">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600"/>
              <a:t>interestRate = .10</a:t>
            </a:r>
          </a:p>
        </p:txBody>
      </p:sp>
      <p:sp>
        <p:nvSpPr>
          <p:cNvPr id="16390" name="Line 6"/>
          <p:cNvSpPr>
            <a:spLocks noChangeShapeType="1"/>
          </p:cNvSpPr>
          <p:nvPr/>
        </p:nvSpPr>
        <p:spPr bwMode="auto">
          <a:xfrm>
            <a:off x="4495800" y="15240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6392" name="Line 8"/>
          <p:cNvSpPr>
            <a:spLocks noChangeShapeType="1"/>
          </p:cNvSpPr>
          <p:nvPr/>
        </p:nvSpPr>
        <p:spPr bwMode="auto">
          <a:xfrm>
            <a:off x="5334000" y="2514600"/>
            <a:ext cx="99060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6393" name="Line 9"/>
          <p:cNvSpPr>
            <a:spLocks noChangeShapeType="1"/>
          </p:cNvSpPr>
          <p:nvPr/>
        </p:nvSpPr>
        <p:spPr bwMode="auto">
          <a:xfrm flipH="1">
            <a:off x="2743200" y="2514600"/>
            <a:ext cx="91440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6394" name="Line 10"/>
          <p:cNvSpPr>
            <a:spLocks noChangeShapeType="1"/>
          </p:cNvSpPr>
          <p:nvPr/>
        </p:nvSpPr>
        <p:spPr bwMode="auto">
          <a:xfrm flipH="1">
            <a:off x="2743200" y="2514600"/>
            <a:ext cx="0" cy="990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6395" name="Line 11"/>
          <p:cNvSpPr>
            <a:spLocks noChangeShapeType="1"/>
          </p:cNvSpPr>
          <p:nvPr/>
        </p:nvSpPr>
        <p:spPr bwMode="auto">
          <a:xfrm>
            <a:off x="6324600" y="2514600"/>
            <a:ext cx="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6396" name="Line 12"/>
          <p:cNvSpPr>
            <a:spLocks noChangeShapeType="1"/>
          </p:cNvSpPr>
          <p:nvPr/>
        </p:nvSpPr>
        <p:spPr bwMode="auto">
          <a:xfrm>
            <a:off x="2667000" y="4343400"/>
            <a:ext cx="0" cy="7620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6397" name="Line 13"/>
          <p:cNvSpPr>
            <a:spLocks noChangeShapeType="1"/>
          </p:cNvSpPr>
          <p:nvPr/>
        </p:nvSpPr>
        <p:spPr bwMode="auto">
          <a:xfrm>
            <a:off x="6400800" y="4343400"/>
            <a:ext cx="0" cy="7620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6398" name="AutoShape 14"/>
          <p:cNvSpPr>
            <a:spLocks noChangeArrowheads="1"/>
          </p:cNvSpPr>
          <p:nvPr/>
        </p:nvSpPr>
        <p:spPr bwMode="auto">
          <a:xfrm>
            <a:off x="4343400" y="4953000"/>
            <a:ext cx="228600" cy="228600"/>
          </a:xfrm>
          <a:prstGeom prst="flowChartConnector">
            <a:avLst/>
          </a:prstGeom>
          <a:solidFill>
            <a:schemeClr val="accent1"/>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99" name="Line 15"/>
          <p:cNvSpPr>
            <a:spLocks noChangeShapeType="1"/>
          </p:cNvSpPr>
          <p:nvPr/>
        </p:nvSpPr>
        <p:spPr bwMode="auto">
          <a:xfrm>
            <a:off x="2667000" y="5105400"/>
            <a:ext cx="1600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6400" name="Line 16"/>
          <p:cNvSpPr>
            <a:spLocks noChangeShapeType="1"/>
          </p:cNvSpPr>
          <p:nvPr/>
        </p:nvSpPr>
        <p:spPr bwMode="auto">
          <a:xfrm flipH="1">
            <a:off x="4648200" y="5105400"/>
            <a:ext cx="1752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6401" name="Text Box 17"/>
          <p:cNvSpPr txBox="1">
            <a:spLocks noChangeArrowheads="1"/>
          </p:cNvSpPr>
          <p:nvPr/>
        </p:nvSpPr>
        <p:spPr bwMode="auto">
          <a:xfrm>
            <a:off x="2819400" y="2133600"/>
            <a:ext cx="838200" cy="3365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600" dirty="0" smtClean="0"/>
              <a:t>YES</a:t>
            </a:r>
            <a:endParaRPr lang="en-US" sz="1600" dirty="0"/>
          </a:p>
        </p:txBody>
      </p:sp>
      <p:sp>
        <p:nvSpPr>
          <p:cNvPr id="16402" name="Text Box 18"/>
          <p:cNvSpPr txBox="1">
            <a:spLocks noChangeArrowheads="1"/>
          </p:cNvSpPr>
          <p:nvPr/>
        </p:nvSpPr>
        <p:spPr bwMode="auto">
          <a:xfrm>
            <a:off x="5334000" y="2133600"/>
            <a:ext cx="838200" cy="33655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600" dirty="0" smtClean="0"/>
              <a:t>NO</a:t>
            </a:r>
            <a:endParaRPr lang="en-US" sz="1600" dirty="0"/>
          </a:p>
        </p:txBody>
      </p:sp>
      <p:sp>
        <p:nvSpPr>
          <p:cNvPr id="16404" name="Text Box 20"/>
          <p:cNvSpPr txBox="1">
            <a:spLocks noChangeArrowheads="1"/>
          </p:cNvSpPr>
          <p:nvPr/>
        </p:nvSpPr>
        <p:spPr bwMode="auto">
          <a:xfrm>
            <a:off x="3124200" y="5410200"/>
            <a:ext cx="3733800" cy="1319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400" b="1"/>
              <a:t>IF amount &lt; 100</a:t>
            </a:r>
          </a:p>
          <a:p>
            <a:pPr lvl="1">
              <a:lnSpc>
                <a:spcPct val="75000"/>
              </a:lnSpc>
              <a:spcBef>
                <a:spcPct val="50000"/>
              </a:spcBef>
            </a:pPr>
            <a:r>
              <a:rPr lang="en-US" sz="1400" b="1"/>
              <a:t>interestRate = .06</a:t>
            </a:r>
          </a:p>
          <a:p>
            <a:pPr>
              <a:lnSpc>
                <a:spcPct val="75000"/>
              </a:lnSpc>
              <a:spcBef>
                <a:spcPct val="50000"/>
              </a:spcBef>
            </a:pPr>
            <a:r>
              <a:rPr lang="en-US" sz="1400" b="1"/>
              <a:t>ELSE</a:t>
            </a:r>
          </a:p>
          <a:p>
            <a:pPr lvl="1">
              <a:lnSpc>
                <a:spcPct val="75000"/>
              </a:lnSpc>
              <a:spcBef>
                <a:spcPct val="50000"/>
              </a:spcBef>
            </a:pPr>
            <a:r>
              <a:rPr lang="en-US" sz="1400" b="1"/>
              <a:t>Interest Rate = .10</a:t>
            </a:r>
          </a:p>
          <a:p>
            <a:pPr>
              <a:lnSpc>
                <a:spcPct val="75000"/>
              </a:lnSpc>
              <a:spcBef>
                <a:spcPct val="50000"/>
              </a:spcBef>
            </a:pPr>
            <a:r>
              <a:rPr lang="en-US" sz="1400" b="1"/>
              <a:t>ENDIF</a:t>
            </a:r>
          </a:p>
        </p:txBody>
      </p:sp>
      <p:sp>
        <p:nvSpPr>
          <p:cNvPr id="16405" name="Text Box 21"/>
          <p:cNvSpPr txBox="1">
            <a:spLocks noChangeArrowheads="1"/>
          </p:cNvSpPr>
          <p:nvPr/>
        </p:nvSpPr>
        <p:spPr bwMode="auto">
          <a:xfrm>
            <a:off x="838200" y="5867400"/>
            <a:ext cx="2286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t>Pseudocode </a:t>
            </a:r>
            <a:r>
              <a:rPr lang="en-US">
                <a:sym typeface="Wingdings" pitchFamily="2" charset="2"/>
              </a:rPr>
              <a:t></a:t>
            </a:r>
            <a:endParaRPr lang="en-US"/>
          </a:p>
        </p:txBody>
      </p:sp>
    </p:spTree>
    <p:extLst>
      <p:ext uri="{BB962C8B-B14F-4D97-AF65-F5344CB8AC3E}">
        <p14:creationId xmlns:p14="http://schemas.microsoft.com/office/powerpoint/2010/main" xmlns="" val="584212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405"/>
                                        </p:tgtEl>
                                        <p:attrNameLst>
                                          <p:attrName>style.visibility</p:attrName>
                                        </p:attrNameLst>
                                      </p:cBhvr>
                                      <p:to>
                                        <p:strVal val="visible"/>
                                      </p:to>
                                    </p:set>
                                    <p:anim calcmode="lin" valueType="num">
                                      <p:cBhvr additive="base">
                                        <p:cTn id="7" dur="500" fill="hold"/>
                                        <p:tgtEl>
                                          <p:spTgt spid="16405"/>
                                        </p:tgtEl>
                                        <p:attrNameLst>
                                          <p:attrName>ppt_x</p:attrName>
                                        </p:attrNameLst>
                                      </p:cBhvr>
                                      <p:tavLst>
                                        <p:tav tm="0">
                                          <p:val>
                                            <p:strVal val="0-#ppt_w/2"/>
                                          </p:val>
                                        </p:tav>
                                        <p:tav tm="100000">
                                          <p:val>
                                            <p:strVal val="#ppt_x"/>
                                          </p:val>
                                        </p:tav>
                                      </p:tavLst>
                                    </p:anim>
                                    <p:anim calcmode="lin" valueType="num">
                                      <p:cBhvr additive="base">
                                        <p:cTn id="8" dur="500" fill="hold"/>
                                        <p:tgtEl>
                                          <p:spTgt spid="164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404"/>
                                        </p:tgtEl>
                                        <p:attrNameLst>
                                          <p:attrName>style.visibility</p:attrName>
                                        </p:attrNameLst>
                                      </p:cBhvr>
                                      <p:to>
                                        <p:strVal val="visible"/>
                                      </p:to>
                                    </p:set>
                                    <p:anim calcmode="lin" valueType="num">
                                      <p:cBhvr>
                                        <p:cTn id="13" dur="500" fill="hold"/>
                                        <p:tgtEl>
                                          <p:spTgt spid="16404"/>
                                        </p:tgtEl>
                                        <p:attrNameLst>
                                          <p:attrName>ppt_w</p:attrName>
                                        </p:attrNameLst>
                                      </p:cBhvr>
                                      <p:tavLst>
                                        <p:tav tm="0">
                                          <p:val>
                                            <p:fltVal val="0"/>
                                          </p:val>
                                        </p:tav>
                                        <p:tav tm="100000">
                                          <p:val>
                                            <p:strVal val="#ppt_w"/>
                                          </p:val>
                                        </p:tav>
                                      </p:tavLst>
                                    </p:anim>
                                    <p:anim calcmode="lin" valueType="num">
                                      <p:cBhvr>
                                        <p:cTn id="14" dur="500" fill="hold"/>
                                        <p:tgtEl>
                                          <p:spTgt spid="164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4" grpId="0" autoUpdateAnimBg="0"/>
      <p:bldP spid="16405"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57200"/>
            <a:ext cx="7772400" cy="1143000"/>
          </a:xfrm>
        </p:spPr>
        <p:txBody>
          <a:bodyPr vert="horz" lIns="91440" tIns="45720" rIns="91440" bIns="45720" rtlCol="0" anchor="ctr">
            <a:noAutofit/>
          </a:bodyPr>
          <a:lstStyle/>
          <a:p>
            <a:r>
              <a:rPr lang="en-US">
                <a:latin typeface="Times New Roman" pitchFamily="18" charset="0"/>
                <a:cs typeface="Times New Roman" pitchFamily="18" charset="0"/>
              </a:rPr>
              <a:t>The Looping Structure</a:t>
            </a:r>
          </a:p>
        </p:txBody>
      </p:sp>
      <p:sp>
        <p:nvSpPr>
          <p:cNvPr id="17428" name="Rectangle 20"/>
          <p:cNvSpPr>
            <a:spLocks noChangeArrowheads="1"/>
          </p:cNvSpPr>
          <p:nvPr/>
        </p:nvSpPr>
        <p:spPr bwMode="auto">
          <a:xfrm>
            <a:off x="685800" y="1981200"/>
            <a:ext cx="7772400" cy="1828800"/>
          </a:xfrm>
          <a:prstGeom prst="rect">
            <a:avLst/>
          </a:prstGeom>
          <a:extLst/>
        </p:spPr>
        <p:txBody>
          <a:bodyPr vert="horz" lIns="91440" tIns="45720" rIns="91440" bIns="45720" rtlCol="0">
            <a:normAutofit lnSpcReduction="10000"/>
          </a:bodyPr>
          <a:lstStyle/>
          <a:p>
            <a:pPr marL="342900" indent="-342900">
              <a:spcBef>
                <a:spcPct val="20000"/>
              </a:spcBef>
              <a:buClr>
                <a:schemeClr val="accent1"/>
              </a:buClr>
              <a:buSzPct val="75000"/>
              <a:buFont typeface="Wingdings" pitchFamily="2" charset="2"/>
              <a:buChar char=""/>
            </a:pPr>
            <a:r>
              <a:rPr lang="en-US" sz="2400" dirty="0">
                <a:solidFill>
                  <a:schemeClr val="tx2"/>
                </a:solidFill>
              </a:rPr>
              <a:t>	In flowcharting one of the more confusing things is to separate selection from looping.  This is because each structure use the diamond as their control symbol.  In </a:t>
            </a:r>
            <a:r>
              <a:rPr lang="en-US" sz="2400" dirty="0" smtClean="0">
                <a:solidFill>
                  <a:schemeClr val="tx2"/>
                </a:solidFill>
              </a:rPr>
              <a:t>pseudo-code </a:t>
            </a:r>
            <a:r>
              <a:rPr lang="en-US" sz="2400" dirty="0">
                <a:solidFill>
                  <a:schemeClr val="tx2"/>
                </a:solidFill>
              </a:rPr>
              <a:t>we avoid this by using specific keywords to designate looping</a:t>
            </a:r>
          </a:p>
          <a:p>
            <a:pPr marL="342900" indent="-342900">
              <a:spcBef>
                <a:spcPct val="20000"/>
              </a:spcBef>
              <a:buClr>
                <a:schemeClr val="accent1"/>
              </a:buClr>
              <a:buSzPct val="75000"/>
              <a:buFont typeface="Wingdings" pitchFamily="2" charset="2"/>
              <a:buChar char=""/>
            </a:pPr>
            <a:endParaRPr lang="en-US" sz="2400" dirty="0">
              <a:solidFill>
                <a:schemeClr val="tx2"/>
              </a:solidFill>
            </a:endParaRPr>
          </a:p>
        </p:txBody>
      </p:sp>
      <p:sp>
        <p:nvSpPr>
          <p:cNvPr id="17429" name="Text Box 21"/>
          <p:cNvSpPr txBox="1">
            <a:spLocks noChangeArrowheads="1"/>
          </p:cNvSpPr>
          <p:nvPr/>
        </p:nvSpPr>
        <p:spPr bwMode="auto">
          <a:xfrm>
            <a:off x="1600200" y="4800600"/>
            <a:ext cx="5257800" cy="1212640"/>
          </a:xfrm>
          <a:prstGeom prst="rect">
            <a:avLst/>
          </a:prstGeom>
          <a:extLst/>
        </p:spPr>
        <p:txBody>
          <a:bodyPr vert="horz" lIns="91440" tIns="45720" rIns="91440" bIns="45720" rtlCol="0">
            <a:normAutofit/>
          </a:bodyPr>
          <a:lstStyle>
            <a:lvl1pPr marL="342900" indent="-342900">
              <a:spcBef>
                <a:spcPct val="20000"/>
              </a:spcBef>
              <a:buClr>
                <a:schemeClr val="accent1"/>
              </a:buClr>
              <a:buSzPct val="75000"/>
              <a:buFont typeface="Wingdings" pitchFamily="2" charset="2"/>
              <a:buChar char=""/>
              <a:defRPr sz="2400">
                <a:solidFill>
                  <a:schemeClr val="tx2"/>
                </a:solidFill>
              </a:defRPr>
            </a:lvl1pPr>
            <a:lvl2pPr marL="742950" indent="-285750">
              <a:spcBef>
                <a:spcPct val="20000"/>
              </a:spcBef>
              <a:buClr>
                <a:schemeClr val="accent2"/>
              </a:buClr>
              <a:buSzPct val="85000"/>
              <a:buFont typeface="Courier New" pitchFamily="49" charset="0"/>
              <a:buChar char="o"/>
              <a:defRPr sz="2000">
                <a:solidFill>
                  <a:schemeClr val="tx2"/>
                </a:solidFill>
              </a:defRPr>
            </a:lvl2pPr>
            <a:lvl3pPr marL="1143000" indent="-228600">
              <a:spcBef>
                <a:spcPct val="20000"/>
              </a:spcBef>
              <a:buClr>
                <a:schemeClr val="accent3"/>
              </a:buClr>
              <a:buFont typeface="Arial" pitchFamily="34" charset="0"/>
              <a:buChar char="•"/>
              <a:defRPr>
                <a:solidFill>
                  <a:schemeClr val="tx2"/>
                </a:solidFill>
              </a:defRPr>
            </a:lvl3pPr>
            <a:lvl4pPr marL="1600200" indent="-228600">
              <a:spcBef>
                <a:spcPct val="20000"/>
              </a:spcBef>
              <a:buClr>
                <a:schemeClr val="accent4"/>
              </a:buClr>
              <a:buFont typeface="Arial" pitchFamily="34" charset="0"/>
              <a:buChar char="•"/>
              <a:defRPr sz="1600">
                <a:solidFill>
                  <a:schemeClr val="tx2"/>
                </a:solidFill>
              </a:defRPr>
            </a:lvl4pPr>
            <a:lvl5pPr marL="2057400" indent="-228600">
              <a:spcBef>
                <a:spcPct val="20000"/>
              </a:spcBef>
              <a:buClr>
                <a:schemeClr val="accent5"/>
              </a:buClr>
              <a:buFont typeface="Arial" pitchFamily="34" charset="0"/>
              <a:buChar char="•"/>
              <a:defRPr sz="1400" baseline="0">
                <a:solidFill>
                  <a:schemeClr val="tx2"/>
                </a:solidFill>
              </a:defRPr>
            </a:lvl5pPr>
            <a:lvl6pPr marL="2514600" indent="-228600">
              <a:spcBef>
                <a:spcPct val="20000"/>
              </a:spcBef>
              <a:buClr>
                <a:schemeClr val="accent6"/>
              </a:buClr>
              <a:buFont typeface="Arial" pitchFamily="34" charset="0"/>
              <a:buChar char="•"/>
              <a:defRPr sz="1400">
                <a:solidFill>
                  <a:schemeClr val="tx2"/>
                </a:solidFill>
              </a:defRPr>
            </a:lvl6pPr>
            <a:lvl7pPr marL="2971800" indent="-228600">
              <a:spcBef>
                <a:spcPct val="20000"/>
              </a:spcBef>
              <a:buClr>
                <a:schemeClr val="accent1"/>
              </a:buClr>
              <a:buFont typeface="Arial" pitchFamily="34" charset="0"/>
              <a:buChar char="•"/>
              <a:defRPr sz="1400">
                <a:solidFill>
                  <a:schemeClr val="tx2"/>
                </a:solidFill>
              </a:defRPr>
            </a:lvl7pPr>
            <a:lvl8pPr marL="3429000" indent="-228600">
              <a:spcBef>
                <a:spcPct val="20000"/>
              </a:spcBef>
              <a:buClr>
                <a:schemeClr val="accent4"/>
              </a:buClr>
              <a:buFont typeface="Arial" pitchFamily="34" charset="0"/>
              <a:buChar char="•"/>
              <a:defRPr sz="1400">
                <a:solidFill>
                  <a:schemeClr val="tx2"/>
                </a:solidFill>
              </a:defRPr>
            </a:lvl8pPr>
            <a:lvl9pPr marL="3886200" indent="-228600">
              <a:spcBef>
                <a:spcPct val="20000"/>
              </a:spcBef>
              <a:buClr>
                <a:schemeClr val="accent5"/>
              </a:buClr>
              <a:buFont typeface="Arial" pitchFamily="34" charset="0"/>
              <a:buChar char="•"/>
              <a:defRPr sz="1400">
                <a:solidFill>
                  <a:schemeClr val="tx2"/>
                </a:solidFill>
              </a:defRPr>
            </a:lvl9pPr>
          </a:lstStyle>
          <a:p>
            <a:pPr lvl="1"/>
            <a:r>
              <a:rPr lang="en-US" dirty="0"/>
              <a:t>WHILE/ENDWHILE</a:t>
            </a:r>
          </a:p>
          <a:p>
            <a:pPr lvl="1"/>
            <a:r>
              <a:rPr lang="en-US" dirty="0"/>
              <a:t>REPEAT/UNTIL</a:t>
            </a:r>
          </a:p>
          <a:p>
            <a:endParaRPr lang="en-US" dirty="0"/>
          </a:p>
        </p:txBody>
      </p:sp>
    </p:spTree>
    <p:extLst>
      <p:ext uri="{BB962C8B-B14F-4D97-AF65-F5344CB8AC3E}">
        <p14:creationId xmlns:p14="http://schemas.microsoft.com/office/powerpoint/2010/main" xmlns="" val="28671572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29"/>
                                        </p:tgtEl>
                                        <p:attrNameLst>
                                          <p:attrName>style.visibility</p:attrName>
                                        </p:attrNameLst>
                                      </p:cBhvr>
                                      <p:to>
                                        <p:strVal val="visible"/>
                                      </p:to>
                                    </p:set>
                                    <p:anim calcmode="lin" valueType="num">
                                      <p:cBhvr additive="base">
                                        <p:cTn id="7" dur="500" fill="hold"/>
                                        <p:tgtEl>
                                          <p:spTgt spid="17429"/>
                                        </p:tgtEl>
                                        <p:attrNameLst>
                                          <p:attrName>ppt_x</p:attrName>
                                        </p:attrNameLst>
                                      </p:cBhvr>
                                      <p:tavLst>
                                        <p:tav tm="0">
                                          <p:val>
                                            <p:strVal val="0-#ppt_w/2"/>
                                          </p:val>
                                        </p:tav>
                                        <p:tav tm="100000">
                                          <p:val>
                                            <p:strVal val="#ppt_x"/>
                                          </p:val>
                                        </p:tav>
                                      </p:tavLst>
                                    </p:anim>
                                    <p:anim calcmode="lin" valueType="num">
                                      <p:cBhvr additive="base">
                                        <p:cTn id="8" dur="500" fill="hold"/>
                                        <p:tgtEl>
                                          <p:spTgt spid="174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9"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228600"/>
            <a:ext cx="7772400" cy="1143000"/>
          </a:xfrm>
        </p:spPr>
        <p:txBody>
          <a:bodyPr vert="horz" lIns="91440" tIns="45720" rIns="91440" bIns="45720" rtlCol="0" anchor="ctr">
            <a:noAutofit/>
          </a:bodyPr>
          <a:lstStyle/>
          <a:p>
            <a:r>
              <a:rPr lang="en-US">
                <a:latin typeface="Times New Roman" pitchFamily="18" charset="0"/>
                <a:cs typeface="Times New Roman" pitchFamily="18" charset="0"/>
              </a:rPr>
              <a:t>WHILE / ENDWHILE</a:t>
            </a:r>
          </a:p>
        </p:txBody>
      </p:sp>
      <p:sp>
        <p:nvSpPr>
          <p:cNvPr id="18452" name="AutoShape 20"/>
          <p:cNvSpPr>
            <a:spLocks noChangeArrowheads="1"/>
          </p:cNvSpPr>
          <p:nvPr/>
        </p:nvSpPr>
        <p:spPr bwMode="auto">
          <a:xfrm>
            <a:off x="762000" y="1219200"/>
            <a:ext cx="990600" cy="304800"/>
          </a:xfrm>
          <a:prstGeom prst="flowChartTerminator">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dirty="0"/>
              <a:t>Start</a:t>
            </a:r>
          </a:p>
        </p:txBody>
      </p:sp>
      <p:sp>
        <p:nvSpPr>
          <p:cNvPr id="18453" name="AutoShape 21"/>
          <p:cNvSpPr>
            <a:spLocks noChangeArrowheads="1"/>
          </p:cNvSpPr>
          <p:nvPr/>
        </p:nvSpPr>
        <p:spPr bwMode="auto">
          <a:xfrm>
            <a:off x="838200" y="1905000"/>
            <a:ext cx="914400" cy="381000"/>
          </a:xfrm>
          <a:prstGeom prst="flowChartProcess">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count = 0</a:t>
            </a:r>
          </a:p>
        </p:txBody>
      </p:sp>
      <p:sp>
        <p:nvSpPr>
          <p:cNvPr id="18454" name="AutoShape 22"/>
          <p:cNvSpPr>
            <a:spLocks noChangeArrowheads="1"/>
          </p:cNvSpPr>
          <p:nvPr/>
        </p:nvSpPr>
        <p:spPr bwMode="auto">
          <a:xfrm>
            <a:off x="1219200" y="2590800"/>
            <a:ext cx="228600" cy="228600"/>
          </a:xfrm>
          <a:prstGeom prst="flowChartConnector">
            <a:avLst/>
          </a:prstGeom>
          <a:solidFill>
            <a:schemeClr val="accent1"/>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55" name="AutoShape 23"/>
          <p:cNvSpPr>
            <a:spLocks noChangeArrowheads="1"/>
          </p:cNvSpPr>
          <p:nvPr/>
        </p:nvSpPr>
        <p:spPr bwMode="auto">
          <a:xfrm>
            <a:off x="914400" y="3200400"/>
            <a:ext cx="838200" cy="762000"/>
          </a:xfrm>
          <a:prstGeom prst="flowChartDecision">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count </a:t>
            </a:r>
          </a:p>
          <a:p>
            <a:pPr algn="ctr"/>
            <a:r>
              <a:rPr lang="en-US" sz="1400" b="1"/>
              <a:t>&lt;10</a:t>
            </a:r>
          </a:p>
        </p:txBody>
      </p:sp>
      <p:sp>
        <p:nvSpPr>
          <p:cNvPr id="18456" name="AutoShape 24"/>
          <p:cNvSpPr>
            <a:spLocks noChangeArrowheads="1"/>
          </p:cNvSpPr>
          <p:nvPr/>
        </p:nvSpPr>
        <p:spPr bwMode="auto">
          <a:xfrm>
            <a:off x="914400" y="4343400"/>
            <a:ext cx="914400" cy="457200"/>
          </a:xfrm>
          <a:prstGeom prst="flowChartProcess">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add 1 to</a:t>
            </a:r>
          </a:p>
          <a:p>
            <a:pPr algn="ctr"/>
            <a:r>
              <a:rPr lang="en-US" sz="1400" b="1"/>
              <a:t>count</a:t>
            </a:r>
          </a:p>
        </p:txBody>
      </p:sp>
      <p:sp>
        <p:nvSpPr>
          <p:cNvPr id="18457" name="AutoShape 25"/>
          <p:cNvSpPr>
            <a:spLocks noChangeArrowheads="1"/>
          </p:cNvSpPr>
          <p:nvPr/>
        </p:nvSpPr>
        <p:spPr bwMode="auto">
          <a:xfrm>
            <a:off x="609600" y="5105400"/>
            <a:ext cx="1295400" cy="609600"/>
          </a:xfrm>
          <a:prstGeom prst="flowChartInputOutpu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write count</a:t>
            </a:r>
          </a:p>
        </p:txBody>
      </p:sp>
      <p:sp>
        <p:nvSpPr>
          <p:cNvPr id="18458" name="AutoShape 26"/>
          <p:cNvSpPr>
            <a:spLocks noChangeArrowheads="1"/>
          </p:cNvSpPr>
          <p:nvPr/>
        </p:nvSpPr>
        <p:spPr bwMode="auto">
          <a:xfrm>
            <a:off x="2362200" y="4038600"/>
            <a:ext cx="1066800" cy="609600"/>
          </a:xfrm>
          <a:prstGeom prst="flowChartInputOutpu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Write</a:t>
            </a:r>
          </a:p>
          <a:p>
            <a:pPr algn="ctr"/>
            <a:r>
              <a:rPr lang="en-US" sz="1400" b="1"/>
              <a:t>“The End”</a:t>
            </a:r>
          </a:p>
        </p:txBody>
      </p:sp>
      <p:sp>
        <p:nvSpPr>
          <p:cNvPr id="18459" name="AutoShape 27"/>
          <p:cNvSpPr>
            <a:spLocks noChangeArrowheads="1"/>
          </p:cNvSpPr>
          <p:nvPr/>
        </p:nvSpPr>
        <p:spPr bwMode="auto">
          <a:xfrm>
            <a:off x="2362200" y="5105400"/>
            <a:ext cx="990600" cy="304800"/>
          </a:xfrm>
          <a:prstGeom prst="flowChartTerminator">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Stop</a:t>
            </a:r>
          </a:p>
        </p:txBody>
      </p:sp>
      <p:sp>
        <p:nvSpPr>
          <p:cNvPr id="18460" name="Line 28"/>
          <p:cNvSpPr>
            <a:spLocks noChangeShapeType="1"/>
          </p:cNvSpPr>
          <p:nvPr/>
        </p:nvSpPr>
        <p:spPr bwMode="auto">
          <a:xfrm>
            <a:off x="1219200" y="15240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61" name="Line 29"/>
          <p:cNvSpPr>
            <a:spLocks noChangeShapeType="1"/>
          </p:cNvSpPr>
          <p:nvPr/>
        </p:nvSpPr>
        <p:spPr bwMode="auto">
          <a:xfrm>
            <a:off x="1371600" y="28194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62" name="Line 30"/>
          <p:cNvSpPr>
            <a:spLocks noChangeShapeType="1"/>
          </p:cNvSpPr>
          <p:nvPr/>
        </p:nvSpPr>
        <p:spPr bwMode="auto">
          <a:xfrm>
            <a:off x="1295400" y="2286000"/>
            <a:ext cx="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63" name="Line 31"/>
          <p:cNvSpPr>
            <a:spLocks noChangeShapeType="1"/>
          </p:cNvSpPr>
          <p:nvPr/>
        </p:nvSpPr>
        <p:spPr bwMode="auto">
          <a:xfrm>
            <a:off x="1371600" y="39624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64" name="Line 32"/>
          <p:cNvSpPr>
            <a:spLocks noChangeShapeType="1"/>
          </p:cNvSpPr>
          <p:nvPr/>
        </p:nvSpPr>
        <p:spPr bwMode="auto">
          <a:xfrm>
            <a:off x="1371600" y="4800600"/>
            <a:ext cx="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65" name="Line 33"/>
          <p:cNvSpPr>
            <a:spLocks noChangeShapeType="1"/>
          </p:cNvSpPr>
          <p:nvPr/>
        </p:nvSpPr>
        <p:spPr bwMode="auto">
          <a:xfrm>
            <a:off x="1752600" y="3581400"/>
            <a:ext cx="121920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66" name="Line 34"/>
          <p:cNvSpPr>
            <a:spLocks noChangeShapeType="1"/>
          </p:cNvSpPr>
          <p:nvPr/>
        </p:nvSpPr>
        <p:spPr bwMode="auto">
          <a:xfrm>
            <a:off x="2971800" y="35814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67" name="Line 35"/>
          <p:cNvSpPr>
            <a:spLocks noChangeShapeType="1"/>
          </p:cNvSpPr>
          <p:nvPr/>
        </p:nvSpPr>
        <p:spPr bwMode="auto">
          <a:xfrm>
            <a:off x="2895600" y="4648200"/>
            <a:ext cx="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68" name="Line 36"/>
          <p:cNvSpPr>
            <a:spLocks noChangeShapeType="1"/>
          </p:cNvSpPr>
          <p:nvPr/>
        </p:nvSpPr>
        <p:spPr bwMode="auto">
          <a:xfrm>
            <a:off x="1371600" y="5715000"/>
            <a:ext cx="0" cy="5334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69" name="Line 37"/>
          <p:cNvSpPr>
            <a:spLocks noChangeShapeType="1"/>
          </p:cNvSpPr>
          <p:nvPr/>
        </p:nvSpPr>
        <p:spPr bwMode="auto">
          <a:xfrm flipH="1">
            <a:off x="228600" y="6248400"/>
            <a:ext cx="114300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70" name="Line 38"/>
          <p:cNvSpPr>
            <a:spLocks noChangeShapeType="1"/>
          </p:cNvSpPr>
          <p:nvPr/>
        </p:nvSpPr>
        <p:spPr bwMode="auto">
          <a:xfrm flipV="1">
            <a:off x="228600" y="2743200"/>
            <a:ext cx="0" cy="35052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71" name="Line 39"/>
          <p:cNvSpPr>
            <a:spLocks noChangeShapeType="1"/>
          </p:cNvSpPr>
          <p:nvPr/>
        </p:nvSpPr>
        <p:spPr bwMode="auto">
          <a:xfrm>
            <a:off x="228600" y="2743200"/>
            <a:ext cx="990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72" name="Text Box 40"/>
          <p:cNvSpPr txBox="1">
            <a:spLocks noChangeArrowheads="1"/>
          </p:cNvSpPr>
          <p:nvPr/>
        </p:nvSpPr>
        <p:spPr bwMode="auto">
          <a:xfrm>
            <a:off x="4267200" y="1143000"/>
            <a:ext cx="4724400" cy="2020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800" b="1"/>
              <a:t>count = 0</a:t>
            </a:r>
          </a:p>
          <a:p>
            <a:pPr>
              <a:lnSpc>
                <a:spcPct val="75000"/>
              </a:lnSpc>
              <a:spcBef>
                <a:spcPct val="50000"/>
              </a:spcBef>
            </a:pPr>
            <a:r>
              <a:rPr lang="en-US" sz="1800" b="1"/>
              <a:t>WHILE count &lt; 10</a:t>
            </a:r>
          </a:p>
          <a:p>
            <a:pPr lvl="1">
              <a:lnSpc>
                <a:spcPct val="75000"/>
              </a:lnSpc>
              <a:spcBef>
                <a:spcPct val="50000"/>
              </a:spcBef>
            </a:pPr>
            <a:r>
              <a:rPr lang="en-US" sz="1800" b="1"/>
              <a:t>ADD 1 to count</a:t>
            </a:r>
          </a:p>
          <a:p>
            <a:pPr lvl="1">
              <a:lnSpc>
                <a:spcPct val="75000"/>
              </a:lnSpc>
              <a:spcBef>
                <a:spcPct val="50000"/>
              </a:spcBef>
            </a:pPr>
            <a:r>
              <a:rPr lang="en-US" sz="1800" b="1"/>
              <a:t>WRITE count</a:t>
            </a:r>
          </a:p>
          <a:p>
            <a:pPr>
              <a:lnSpc>
                <a:spcPct val="75000"/>
              </a:lnSpc>
              <a:spcBef>
                <a:spcPct val="50000"/>
              </a:spcBef>
            </a:pPr>
            <a:r>
              <a:rPr lang="en-US" sz="1800" b="1"/>
              <a:t>ENDWHILE</a:t>
            </a:r>
          </a:p>
          <a:p>
            <a:pPr>
              <a:lnSpc>
                <a:spcPct val="75000"/>
              </a:lnSpc>
              <a:spcBef>
                <a:spcPct val="50000"/>
              </a:spcBef>
            </a:pPr>
            <a:r>
              <a:rPr lang="en-US" sz="1800" b="1"/>
              <a:t>WRITE </a:t>
            </a:r>
            <a:r>
              <a:rPr lang="en-US" sz="1800" b="1" i="1"/>
              <a:t>“The End”</a:t>
            </a:r>
          </a:p>
        </p:txBody>
      </p:sp>
      <p:sp>
        <p:nvSpPr>
          <p:cNvPr id="18473" name="Text Box 41"/>
          <p:cNvSpPr txBox="1">
            <a:spLocks noChangeArrowheads="1"/>
          </p:cNvSpPr>
          <p:nvPr/>
        </p:nvSpPr>
        <p:spPr bwMode="auto">
          <a:xfrm>
            <a:off x="4267200" y="3505200"/>
            <a:ext cx="4724400" cy="3570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800" b="1" u="sng"/>
              <a:t>Mainline</a:t>
            </a:r>
          </a:p>
          <a:p>
            <a:pPr>
              <a:lnSpc>
                <a:spcPct val="75000"/>
              </a:lnSpc>
              <a:spcBef>
                <a:spcPct val="50000"/>
              </a:spcBef>
            </a:pPr>
            <a:r>
              <a:rPr lang="en-US" sz="1800" b="1"/>
              <a:t>count = 0</a:t>
            </a:r>
          </a:p>
          <a:p>
            <a:pPr>
              <a:lnSpc>
                <a:spcPct val="75000"/>
              </a:lnSpc>
              <a:spcBef>
                <a:spcPct val="50000"/>
              </a:spcBef>
            </a:pPr>
            <a:r>
              <a:rPr lang="en-US" sz="1800" b="1"/>
              <a:t>WHILE count &lt; 10</a:t>
            </a:r>
          </a:p>
          <a:p>
            <a:pPr lvl="1">
              <a:lnSpc>
                <a:spcPct val="75000"/>
              </a:lnSpc>
              <a:spcBef>
                <a:spcPct val="50000"/>
              </a:spcBef>
            </a:pPr>
            <a:r>
              <a:rPr lang="en-US" sz="1800" b="1"/>
              <a:t>DO Process</a:t>
            </a:r>
          </a:p>
          <a:p>
            <a:pPr>
              <a:lnSpc>
                <a:spcPct val="75000"/>
              </a:lnSpc>
              <a:spcBef>
                <a:spcPct val="50000"/>
              </a:spcBef>
            </a:pPr>
            <a:r>
              <a:rPr lang="en-US" sz="1800" b="1"/>
              <a:t>ENDWHILE</a:t>
            </a:r>
          </a:p>
          <a:p>
            <a:pPr>
              <a:lnSpc>
                <a:spcPct val="75000"/>
              </a:lnSpc>
              <a:spcBef>
                <a:spcPct val="50000"/>
              </a:spcBef>
            </a:pPr>
            <a:r>
              <a:rPr lang="en-US" sz="1800" b="1"/>
              <a:t>WRITE </a:t>
            </a:r>
            <a:r>
              <a:rPr lang="en-US" sz="1800" b="1" i="1"/>
              <a:t>“The End”</a:t>
            </a:r>
          </a:p>
          <a:p>
            <a:pPr>
              <a:lnSpc>
                <a:spcPct val="75000"/>
              </a:lnSpc>
              <a:spcBef>
                <a:spcPct val="50000"/>
              </a:spcBef>
            </a:pPr>
            <a:endParaRPr lang="en-US" sz="900" b="1" i="1"/>
          </a:p>
          <a:p>
            <a:pPr>
              <a:lnSpc>
                <a:spcPct val="75000"/>
              </a:lnSpc>
              <a:spcBef>
                <a:spcPct val="50000"/>
              </a:spcBef>
            </a:pPr>
            <a:r>
              <a:rPr lang="en-US" sz="1800" b="1" u="sng"/>
              <a:t>Process</a:t>
            </a:r>
          </a:p>
          <a:p>
            <a:pPr>
              <a:lnSpc>
                <a:spcPct val="75000"/>
              </a:lnSpc>
              <a:spcBef>
                <a:spcPct val="50000"/>
              </a:spcBef>
            </a:pPr>
            <a:r>
              <a:rPr lang="en-US" sz="1800" b="1"/>
              <a:t>ADD 1 to count</a:t>
            </a:r>
          </a:p>
          <a:p>
            <a:pPr>
              <a:lnSpc>
                <a:spcPct val="75000"/>
              </a:lnSpc>
              <a:spcBef>
                <a:spcPct val="50000"/>
              </a:spcBef>
            </a:pPr>
            <a:r>
              <a:rPr lang="en-US" sz="1800" b="1"/>
              <a:t>WRITE count</a:t>
            </a:r>
          </a:p>
          <a:p>
            <a:pPr>
              <a:lnSpc>
                <a:spcPct val="75000"/>
              </a:lnSpc>
              <a:spcBef>
                <a:spcPct val="50000"/>
              </a:spcBef>
            </a:pPr>
            <a:endParaRPr lang="en-US" sz="1800" b="1"/>
          </a:p>
        </p:txBody>
      </p:sp>
      <p:sp>
        <p:nvSpPr>
          <p:cNvPr id="18474" name="Line 42"/>
          <p:cNvSpPr>
            <a:spLocks noChangeShapeType="1"/>
          </p:cNvSpPr>
          <p:nvPr/>
        </p:nvSpPr>
        <p:spPr bwMode="auto">
          <a:xfrm>
            <a:off x="3352800" y="3276600"/>
            <a:ext cx="5486400" cy="0"/>
          </a:xfrm>
          <a:prstGeom prst="line">
            <a:avLst/>
          </a:prstGeom>
          <a:noFill/>
          <a:ln w="76200" cmpd="tri">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8475" name="Text Box 43"/>
          <p:cNvSpPr txBox="1">
            <a:spLocks noChangeArrowheads="1"/>
          </p:cNvSpPr>
          <p:nvPr/>
        </p:nvSpPr>
        <p:spPr bwMode="auto">
          <a:xfrm>
            <a:off x="6477000" y="3505200"/>
            <a:ext cx="1676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dirty="0">
                <a:sym typeface="Wingdings" pitchFamily="2" charset="2"/>
              </a:rPr>
              <a:t> </a:t>
            </a:r>
            <a:r>
              <a:rPr lang="en-US" dirty="0"/>
              <a:t>Modular</a:t>
            </a:r>
          </a:p>
        </p:txBody>
      </p:sp>
    </p:spTree>
    <p:extLst>
      <p:ext uri="{BB962C8B-B14F-4D97-AF65-F5344CB8AC3E}">
        <p14:creationId xmlns:p14="http://schemas.microsoft.com/office/powerpoint/2010/main" xmlns="" val="7639546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472"/>
                                        </p:tgtEl>
                                        <p:attrNameLst>
                                          <p:attrName>style.visibility</p:attrName>
                                        </p:attrNameLst>
                                      </p:cBhvr>
                                      <p:to>
                                        <p:strVal val="visible"/>
                                      </p:to>
                                    </p:set>
                                    <p:anim calcmode="lin" valueType="num">
                                      <p:cBhvr>
                                        <p:cTn id="7" dur="500" fill="hold"/>
                                        <p:tgtEl>
                                          <p:spTgt spid="18472"/>
                                        </p:tgtEl>
                                        <p:attrNameLst>
                                          <p:attrName>ppt_w</p:attrName>
                                        </p:attrNameLst>
                                      </p:cBhvr>
                                      <p:tavLst>
                                        <p:tav tm="0">
                                          <p:val>
                                            <p:fltVal val="0"/>
                                          </p:val>
                                        </p:tav>
                                        <p:tav tm="100000">
                                          <p:val>
                                            <p:strVal val="#ppt_w"/>
                                          </p:val>
                                        </p:tav>
                                      </p:tavLst>
                                    </p:anim>
                                    <p:anim calcmode="lin" valueType="num">
                                      <p:cBhvr>
                                        <p:cTn id="8" dur="500" fill="hold"/>
                                        <p:tgtEl>
                                          <p:spTgt spid="1847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847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8473"/>
                                        </p:tgtEl>
                                        <p:attrNameLst>
                                          <p:attrName>style.visibility</p:attrName>
                                        </p:attrNameLst>
                                      </p:cBhvr>
                                      <p:to>
                                        <p:strVal val="visible"/>
                                      </p:to>
                                    </p:set>
                                    <p:anim calcmode="lin" valueType="num">
                                      <p:cBhvr>
                                        <p:cTn id="17" dur="500" fill="hold"/>
                                        <p:tgtEl>
                                          <p:spTgt spid="18473"/>
                                        </p:tgtEl>
                                        <p:attrNameLst>
                                          <p:attrName>ppt_w</p:attrName>
                                        </p:attrNameLst>
                                      </p:cBhvr>
                                      <p:tavLst>
                                        <p:tav tm="0">
                                          <p:val>
                                            <p:fltVal val="0"/>
                                          </p:val>
                                        </p:tav>
                                        <p:tav tm="100000">
                                          <p:val>
                                            <p:strVal val="#ppt_w"/>
                                          </p:val>
                                        </p:tav>
                                      </p:tavLst>
                                    </p:anim>
                                    <p:anim calcmode="lin" valueType="num">
                                      <p:cBhvr>
                                        <p:cTn id="18" dur="500" fill="hold"/>
                                        <p:tgtEl>
                                          <p:spTgt spid="18473"/>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8475"/>
                                        </p:tgtEl>
                                        <p:attrNameLst>
                                          <p:attrName>style.visibility</p:attrName>
                                        </p:attrNameLst>
                                      </p:cBhvr>
                                      <p:to>
                                        <p:strVal val="visible"/>
                                      </p:to>
                                    </p:set>
                                    <p:anim calcmode="lin" valueType="num">
                                      <p:cBhvr additive="base">
                                        <p:cTn id="23" dur="500" fill="hold"/>
                                        <p:tgtEl>
                                          <p:spTgt spid="18475"/>
                                        </p:tgtEl>
                                        <p:attrNameLst>
                                          <p:attrName>ppt_x</p:attrName>
                                        </p:attrNameLst>
                                      </p:cBhvr>
                                      <p:tavLst>
                                        <p:tav tm="0">
                                          <p:val>
                                            <p:strVal val="1+#ppt_w/2"/>
                                          </p:val>
                                        </p:tav>
                                        <p:tav tm="100000">
                                          <p:val>
                                            <p:strVal val="#ppt_x"/>
                                          </p:val>
                                        </p:tav>
                                      </p:tavLst>
                                    </p:anim>
                                    <p:anim calcmode="lin" valueType="num">
                                      <p:cBhvr additive="base">
                                        <p:cTn id="24" dur="500" fill="hold"/>
                                        <p:tgtEl>
                                          <p:spTgt spid="184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2" grpId="0" autoUpdateAnimBg="0"/>
      <p:bldP spid="18473" grpId="0" autoUpdateAnimBg="0"/>
      <p:bldP spid="18474" grpId="0" animBg="1"/>
      <p:bldP spid="18475"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228600"/>
            <a:ext cx="7772400" cy="1143000"/>
          </a:xfrm>
        </p:spPr>
        <p:txBody>
          <a:bodyPr vert="horz" lIns="91440" tIns="45720" rIns="91440" bIns="45720" rtlCol="0" anchor="ctr">
            <a:noAutofit/>
          </a:bodyPr>
          <a:lstStyle/>
          <a:p>
            <a:r>
              <a:rPr lang="en-US" dirty="0">
                <a:latin typeface="Times New Roman" pitchFamily="18" charset="0"/>
                <a:cs typeface="Times New Roman" pitchFamily="18" charset="0"/>
              </a:rPr>
              <a:t>REPEAT / UNTIL</a:t>
            </a:r>
          </a:p>
        </p:txBody>
      </p:sp>
      <p:sp>
        <p:nvSpPr>
          <p:cNvPr id="19459" name="AutoShape 3"/>
          <p:cNvSpPr>
            <a:spLocks noChangeArrowheads="1"/>
          </p:cNvSpPr>
          <p:nvPr/>
        </p:nvSpPr>
        <p:spPr bwMode="auto">
          <a:xfrm>
            <a:off x="762000" y="1066800"/>
            <a:ext cx="990600" cy="304800"/>
          </a:xfrm>
          <a:prstGeom prst="flowChartTerminator">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Start</a:t>
            </a:r>
          </a:p>
        </p:txBody>
      </p:sp>
      <p:sp>
        <p:nvSpPr>
          <p:cNvPr id="19460" name="AutoShape 4"/>
          <p:cNvSpPr>
            <a:spLocks noChangeArrowheads="1"/>
          </p:cNvSpPr>
          <p:nvPr/>
        </p:nvSpPr>
        <p:spPr bwMode="auto">
          <a:xfrm>
            <a:off x="838200" y="1676400"/>
            <a:ext cx="914400" cy="381000"/>
          </a:xfrm>
          <a:prstGeom prst="flowChartProcess">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count = 0</a:t>
            </a:r>
          </a:p>
        </p:txBody>
      </p:sp>
      <p:sp>
        <p:nvSpPr>
          <p:cNvPr id="19461" name="AutoShape 5"/>
          <p:cNvSpPr>
            <a:spLocks noChangeArrowheads="1"/>
          </p:cNvSpPr>
          <p:nvPr/>
        </p:nvSpPr>
        <p:spPr bwMode="auto">
          <a:xfrm>
            <a:off x="1219200" y="2362200"/>
            <a:ext cx="228600" cy="228600"/>
          </a:xfrm>
          <a:prstGeom prst="flowChartConnector">
            <a:avLst/>
          </a:prstGeom>
          <a:solidFill>
            <a:schemeClr val="accent1"/>
          </a:solidFill>
          <a:ln w="381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9462" name="AutoShape 6"/>
          <p:cNvSpPr>
            <a:spLocks noChangeArrowheads="1"/>
          </p:cNvSpPr>
          <p:nvPr/>
        </p:nvSpPr>
        <p:spPr bwMode="auto">
          <a:xfrm>
            <a:off x="914400" y="4572000"/>
            <a:ext cx="838200" cy="762000"/>
          </a:xfrm>
          <a:prstGeom prst="flowChartDecision">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count </a:t>
            </a:r>
          </a:p>
          <a:p>
            <a:pPr algn="ctr"/>
            <a:r>
              <a:rPr lang="en-US" sz="1400" b="1"/>
              <a:t>&lt;10</a:t>
            </a:r>
          </a:p>
        </p:txBody>
      </p:sp>
      <p:sp>
        <p:nvSpPr>
          <p:cNvPr id="19463" name="AutoShape 7"/>
          <p:cNvSpPr>
            <a:spLocks noChangeArrowheads="1"/>
          </p:cNvSpPr>
          <p:nvPr/>
        </p:nvSpPr>
        <p:spPr bwMode="auto">
          <a:xfrm>
            <a:off x="914400" y="2895600"/>
            <a:ext cx="914400" cy="457200"/>
          </a:xfrm>
          <a:prstGeom prst="flowChartProcess">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dirty="0"/>
              <a:t>add 1 to</a:t>
            </a:r>
          </a:p>
          <a:p>
            <a:pPr algn="ctr"/>
            <a:r>
              <a:rPr lang="en-US" sz="1400" b="1" dirty="0"/>
              <a:t>count</a:t>
            </a:r>
          </a:p>
        </p:txBody>
      </p:sp>
      <p:sp>
        <p:nvSpPr>
          <p:cNvPr id="19464" name="AutoShape 8"/>
          <p:cNvSpPr>
            <a:spLocks noChangeArrowheads="1"/>
          </p:cNvSpPr>
          <p:nvPr/>
        </p:nvSpPr>
        <p:spPr bwMode="auto">
          <a:xfrm>
            <a:off x="685800" y="3733800"/>
            <a:ext cx="1295400" cy="609600"/>
          </a:xfrm>
          <a:prstGeom prst="flowChartInputOutpu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write count</a:t>
            </a:r>
          </a:p>
        </p:txBody>
      </p:sp>
      <p:sp>
        <p:nvSpPr>
          <p:cNvPr id="19465" name="AutoShape 9"/>
          <p:cNvSpPr>
            <a:spLocks noChangeArrowheads="1"/>
          </p:cNvSpPr>
          <p:nvPr/>
        </p:nvSpPr>
        <p:spPr bwMode="auto">
          <a:xfrm>
            <a:off x="685800" y="5638800"/>
            <a:ext cx="1066800" cy="609600"/>
          </a:xfrm>
          <a:prstGeom prst="flowChartInputOutpu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Write</a:t>
            </a:r>
          </a:p>
          <a:p>
            <a:pPr algn="ctr"/>
            <a:r>
              <a:rPr lang="en-US" sz="1400" b="1"/>
              <a:t>“The End”</a:t>
            </a:r>
          </a:p>
        </p:txBody>
      </p:sp>
      <p:sp>
        <p:nvSpPr>
          <p:cNvPr id="19466" name="AutoShape 10"/>
          <p:cNvSpPr>
            <a:spLocks noChangeArrowheads="1"/>
          </p:cNvSpPr>
          <p:nvPr/>
        </p:nvSpPr>
        <p:spPr bwMode="auto">
          <a:xfrm>
            <a:off x="685800" y="6400800"/>
            <a:ext cx="990600" cy="304800"/>
          </a:xfrm>
          <a:prstGeom prst="flowChartTerminator">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sz="1400" b="1"/>
              <a:t>Stop</a:t>
            </a:r>
          </a:p>
        </p:txBody>
      </p:sp>
      <p:sp>
        <p:nvSpPr>
          <p:cNvPr id="19467" name="Line 11"/>
          <p:cNvSpPr>
            <a:spLocks noChangeShapeType="1"/>
          </p:cNvSpPr>
          <p:nvPr/>
        </p:nvSpPr>
        <p:spPr bwMode="auto">
          <a:xfrm>
            <a:off x="1295400" y="1371600"/>
            <a:ext cx="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68" name="Line 12"/>
          <p:cNvSpPr>
            <a:spLocks noChangeShapeType="1"/>
          </p:cNvSpPr>
          <p:nvPr/>
        </p:nvSpPr>
        <p:spPr bwMode="auto">
          <a:xfrm>
            <a:off x="1371600" y="2590800"/>
            <a:ext cx="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69" name="Line 13"/>
          <p:cNvSpPr>
            <a:spLocks noChangeShapeType="1"/>
          </p:cNvSpPr>
          <p:nvPr/>
        </p:nvSpPr>
        <p:spPr bwMode="auto">
          <a:xfrm>
            <a:off x="1295400" y="2057400"/>
            <a:ext cx="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70" name="Line 14"/>
          <p:cNvSpPr>
            <a:spLocks noChangeShapeType="1"/>
          </p:cNvSpPr>
          <p:nvPr/>
        </p:nvSpPr>
        <p:spPr bwMode="auto">
          <a:xfrm>
            <a:off x="1295400" y="4343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71" name="Line 15"/>
          <p:cNvSpPr>
            <a:spLocks noChangeShapeType="1"/>
          </p:cNvSpPr>
          <p:nvPr/>
        </p:nvSpPr>
        <p:spPr bwMode="auto">
          <a:xfrm>
            <a:off x="1371600" y="3352800"/>
            <a:ext cx="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73" name="Line 17"/>
          <p:cNvSpPr>
            <a:spLocks noChangeShapeType="1"/>
          </p:cNvSpPr>
          <p:nvPr/>
        </p:nvSpPr>
        <p:spPr bwMode="auto">
          <a:xfrm>
            <a:off x="1295400" y="5334000"/>
            <a:ext cx="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77" name="Line 21"/>
          <p:cNvSpPr>
            <a:spLocks noChangeShapeType="1"/>
          </p:cNvSpPr>
          <p:nvPr/>
        </p:nvSpPr>
        <p:spPr bwMode="auto">
          <a:xfrm flipV="1">
            <a:off x="228600" y="2514600"/>
            <a:ext cx="0" cy="24384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78" name="Line 22"/>
          <p:cNvSpPr>
            <a:spLocks noChangeShapeType="1"/>
          </p:cNvSpPr>
          <p:nvPr/>
        </p:nvSpPr>
        <p:spPr bwMode="auto">
          <a:xfrm>
            <a:off x="228600" y="2514600"/>
            <a:ext cx="990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79" name="Text Box 23"/>
          <p:cNvSpPr txBox="1">
            <a:spLocks noChangeArrowheads="1"/>
          </p:cNvSpPr>
          <p:nvPr/>
        </p:nvSpPr>
        <p:spPr bwMode="auto">
          <a:xfrm>
            <a:off x="4267200" y="1143000"/>
            <a:ext cx="4724400" cy="2020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800" b="1"/>
              <a:t>count = 0</a:t>
            </a:r>
          </a:p>
          <a:p>
            <a:pPr>
              <a:lnSpc>
                <a:spcPct val="75000"/>
              </a:lnSpc>
              <a:spcBef>
                <a:spcPct val="50000"/>
              </a:spcBef>
            </a:pPr>
            <a:r>
              <a:rPr lang="en-US" sz="1800" b="1"/>
              <a:t>REPEAT</a:t>
            </a:r>
          </a:p>
          <a:p>
            <a:pPr lvl="1">
              <a:lnSpc>
                <a:spcPct val="75000"/>
              </a:lnSpc>
              <a:spcBef>
                <a:spcPct val="50000"/>
              </a:spcBef>
            </a:pPr>
            <a:r>
              <a:rPr lang="en-US" sz="1800" b="1"/>
              <a:t>ADD 1 to count</a:t>
            </a:r>
          </a:p>
          <a:p>
            <a:pPr lvl="1">
              <a:lnSpc>
                <a:spcPct val="75000"/>
              </a:lnSpc>
              <a:spcBef>
                <a:spcPct val="50000"/>
              </a:spcBef>
            </a:pPr>
            <a:r>
              <a:rPr lang="en-US" sz="1800" b="1"/>
              <a:t>WRITE count</a:t>
            </a:r>
          </a:p>
          <a:p>
            <a:pPr>
              <a:lnSpc>
                <a:spcPct val="75000"/>
              </a:lnSpc>
              <a:spcBef>
                <a:spcPct val="50000"/>
              </a:spcBef>
            </a:pPr>
            <a:r>
              <a:rPr lang="en-US" sz="1800" b="1"/>
              <a:t>UNTIL count &gt;= 10</a:t>
            </a:r>
          </a:p>
          <a:p>
            <a:pPr>
              <a:lnSpc>
                <a:spcPct val="75000"/>
              </a:lnSpc>
              <a:spcBef>
                <a:spcPct val="50000"/>
              </a:spcBef>
            </a:pPr>
            <a:r>
              <a:rPr lang="en-US" sz="1800" b="1"/>
              <a:t>WRITE </a:t>
            </a:r>
            <a:r>
              <a:rPr lang="en-US" sz="1800" b="1" i="1"/>
              <a:t>“The End”</a:t>
            </a:r>
          </a:p>
        </p:txBody>
      </p:sp>
      <p:sp>
        <p:nvSpPr>
          <p:cNvPr id="19480" name="Text Box 24"/>
          <p:cNvSpPr txBox="1">
            <a:spLocks noChangeArrowheads="1"/>
          </p:cNvSpPr>
          <p:nvPr/>
        </p:nvSpPr>
        <p:spPr bwMode="auto">
          <a:xfrm>
            <a:off x="4267200" y="3505200"/>
            <a:ext cx="4724400" cy="3570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75000"/>
              </a:lnSpc>
              <a:spcBef>
                <a:spcPct val="50000"/>
              </a:spcBef>
            </a:pPr>
            <a:r>
              <a:rPr lang="en-US" sz="1800" b="1" u="sng"/>
              <a:t>Mainline</a:t>
            </a:r>
          </a:p>
          <a:p>
            <a:pPr>
              <a:lnSpc>
                <a:spcPct val="75000"/>
              </a:lnSpc>
              <a:spcBef>
                <a:spcPct val="50000"/>
              </a:spcBef>
            </a:pPr>
            <a:r>
              <a:rPr lang="en-US" sz="1800" b="1"/>
              <a:t>count = 0</a:t>
            </a:r>
          </a:p>
          <a:p>
            <a:pPr>
              <a:lnSpc>
                <a:spcPct val="75000"/>
              </a:lnSpc>
              <a:spcBef>
                <a:spcPct val="50000"/>
              </a:spcBef>
            </a:pPr>
            <a:r>
              <a:rPr lang="en-US" sz="1800" b="1"/>
              <a:t>REPEAT</a:t>
            </a:r>
          </a:p>
          <a:p>
            <a:pPr lvl="1">
              <a:lnSpc>
                <a:spcPct val="75000"/>
              </a:lnSpc>
              <a:spcBef>
                <a:spcPct val="50000"/>
              </a:spcBef>
            </a:pPr>
            <a:r>
              <a:rPr lang="en-US" sz="1800" b="1"/>
              <a:t>DO Process</a:t>
            </a:r>
          </a:p>
          <a:p>
            <a:pPr>
              <a:lnSpc>
                <a:spcPct val="75000"/>
              </a:lnSpc>
              <a:spcBef>
                <a:spcPct val="50000"/>
              </a:spcBef>
            </a:pPr>
            <a:r>
              <a:rPr lang="en-US" sz="1800" b="1"/>
              <a:t>UNTIL count &gt;= 10</a:t>
            </a:r>
          </a:p>
          <a:p>
            <a:pPr>
              <a:lnSpc>
                <a:spcPct val="75000"/>
              </a:lnSpc>
              <a:spcBef>
                <a:spcPct val="50000"/>
              </a:spcBef>
            </a:pPr>
            <a:r>
              <a:rPr lang="en-US" sz="1800" b="1"/>
              <a:t>WRITE </a:t>
            </a:r>
            <a:r>
              <a:rPr lang="en-US" sz="1800" b="1" i="1"/>
              <a:t>“The End”</a:t>
            </a:r>
          </a:p>
          <a:p>
            <a:pPr>
              <a:lnSpc>
                <a:spcPct val="75000"/>
              </a:lnSpc>
              <a:spcBef>
                <a:spcPct val="50000"/>
              </a:spcBef>
            </a:pPr>
            <a:endParaRPr lang="en-US" sz="900" b="1" i="1"/>
          </a:p>
          <a:p>
            <a:pPr>
              <a:lnSpc>
                <a:spcPct val="75000"/>
              </a:lnSpc>
              <a:spcBef>
                <a:spcPct val="50000"/>
              </a:spcBef>
            </a:pPr>
            <a:r>
              <a:rPr lang="en-US" sz="1800" b="1" u="sng"/>
              <a:t>Process</a:t>
            </a:r>
          </a:p>
          <a:p>
            <a:pPr>
              <a:lnSpc>
                <a:spcPct val="75000"/>
              </a:lnSpc>
              <a:spcBef>
                <a:spcPct val="50000"/>
              </a:spcBef>
            </a:pPr>
            <a:r>
              <a:rPr lang="en-US" sz="1800" b="1"/>
              <a:t>ADD 1 to count</a:t>
            </a:r>
          </a:p>
          <a:p>
            <a:pPr>
              <a:lnSpc>
                <a:spcPct val="75000"/>
              </a:lnSpc>
              <a:spcBef>
                <a:spcPct val="50000"/>
              </a:spcBef>
            </a:pPr>
            <a:r>
              <a:rPr lang="en-US" sz="1800" b="1"/>
              <a:t>WRITE count</a:t>
            </a:r>
          </a:p>
          <a:p>
            <a:pPr>
              <a:lnSpc>
                <a:spcPct val="75000"/>
              </a:lnSpc>
              <a:spcBef>
                <a:spcPct val="50000"/>
              </a:spcBef>
            </a:pPr>
            <a:endParaRPr lang="en-US" sz="1800" b="1"/>
          </a:p>
        </p:txBody>
      </p:sp>
      <p:sp>
        <p:nvSpPr>
          <p:cNvPr id="19481" name="Line 25"/>
          <p:cNvSpPr>
            <a:spLocks noChangeShapeType="1"/>
          </p:cNvSpPr>
          <p:nvPr/>
        </p:nvSpPr>
        <p:spPr bwMode="auto">
          <a:xfrm>
            <a:off x="3352800" y="3276600"/>
            <a:ext cx="5486400" cy="0"/>
          </a:xfrm>
          <a:prstGeom prst="line">
            <a:avLst/>
          </a:prstGeom>
          <a:noFill/>
          <a:ln w="76200" cmpd="tri">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82" name="Text Box 26"/>
          <p:cNvSpPr txBox="1">
            <a:spLocks noChangeArrowheads="1"/>
          </p:cNvSpPr>
          <p:nvPr/>
        </p:nvSpPr>
        <p:spPr bwMode="auto">
          <a:xfrm>
            <a:off x="6477000" y="3505200"/>
            <a:ext cx="1676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sym typeface="Wingdings" pitchFamily="2" charset="2"/>
              </a:rPr>
              <a:t> </a:t>
            </a:r>
            <a:r>
              <a:rPr lang="en-US"/>
              <a:t>Modular</a:t>
            </a:r>
          </a:p>
        </p:txBody>
      </p:sp>
      <p:sp>
        <p:nvSpPr>
          <p:cNvPr id="19483" name="Line 27"/>
          <p:cNvSpPr>
            <a:spLocks noChangeShapeType="1"/>
          </p:cNvSpPr>
          <p:nvPr/>
        </p:nvSpPr>
        <p:spPr bwMode="auto">
          <a:xfrm flipH="1">
            <a:off x="228600" y="4953000"/>
            <a:ext cx="60960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19484" name="Line 28"/>
          <p:cNvSpPr>
            <a:spLocks noChangeShapeType="1"/>
          </p:cNvSpPr>
          <p:nvPr/>
        </p:nvSpPr>
        <p:spPr bwMode="auto">
          <a:xfrm>
            <a:off x="1219200" y="6248400"/>
            <a:ext cx="0" cy="152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xmlns="" val="2293225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79"/>
                                        </p:tgtEl>
                                        <p:attrNameLst>
                                          <p:attrName>style.visibility</p:attrName>
                                        </p:attrNameLst>
                                      </p:cBhvr>
                                      <p:to>
                                        <p:strVal val="visible"/>
                                      </p:to>
                                    </p:set>
                                    <p:anim calcmode="lin" valueType="num">
                                      <p:cBhvr>
                                        <p:cTn id="7" dur="500" fill="hold"/>
                                        <p:tgtEl>
                                          <p:spTgt spid="19479"/>
                                        </p:tgtEl>
                                        <p:attrNameLst>
                                          <p:attrName>ppt_w</p:attrName>
                                        </p:attrNameLst>
                                      </p:cBhvr>
                                      <p:tavLst>
                                        <p:tav tm="0">
                                          <p:val>
                                            <p:fltVal val="0"/>
                                          </p:val>
                                        </p:tav>
                                        <p:tav tm="100000">
                                          <p:val>
                                            <p:strVal val="#ppt_w"/>
                                          </p:val>
                                        </p:tav>
                                      </p:tavLst>
                                    </p:anim>
                                    <p:anim calcmode="lin" valueType="num">
                                      <p:cBhvr>
                                        <p:cTn id="8" dur="500" fill="hold"/>
                                        <p:tgtEl>
                                          <p:spTgt spid="1947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948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9480"/>
                                        </p:tgtEl>
                                        <p:attrNameLst>
                                          <p:attrName>style.visibility</p:attrName>
                                        </p:attrNameLst>
                                      </p:cBhvr>
                                      <p:to>
                                        <p:strVal val="visible"/>
                                      </p:to>
                                    </p:set>
                                    <p:anim calcmode="lin" valueType="num">
                                      <p:cBhvr>
                                        <p:cTn id="17" dur="500" fill="hold"/>
                                        <p:tgtEl>
                                          <p:spTgt spid="19480"/>
                                        </p:tgtEl>
                                        <p:attrNameLst>
                                          <p:attrName>ppt_w</p:attrName>
                                        </p:attrNameLst>
                                      </p:cBhvr>
                                      <p:tavLst>
                                        <p:tav tm="0">
                                          <p:val>
                                            <p:fltVal val="0"/>
                                          </p:val>
                                        </p:tav>
                                        <p:tav tm="100000">
                                          <p:val>
                                            <p:strVal val="#ppt_w"/>
                                          </p:val>
                                        </p:tav>
                                      </p:tavLst>
                                    </p:anim>
                                    <p:anim calcmode="lin" valueType="num">
                                      <p:cBhvr>
                                        <p:cTn id="18" dur="500" fill="hold"/>
                                        <p:tgtEl>
                                          <p:spTgt spid="19480"/>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9482"/>
                                        </p:tgtEl>
                                        <p:attrNameLst>
                                          <p:attrName>style.visibility</p:attrName>
                                        </p:attrNameLst>
                                      </p:cBhvr>
                                      <p:to>
                                        <p:strVal val="visible"/>
                                      </p:to>
                                    </p:set>
                                    <p:anim calcmode="lin" valueType="num">
                                      <p:cBhvr additive="base">
                                        <p:cTn id="23" dur="500" fill="hold"/>
                                        <p:tgtEl>
                                          <p:spTgt spid="19482"/>
                                        </p:tgtEl>
                                        <p:attrNameLst>
                                          <p:attrName>ppt_x</p:attrName>
                                        </p:attrNameLst>
                                      </p:cBhvr>
                                      <p:tavLst>
                                        <p:tav tm="0">
                                          <p:val>
                                            <p:strVal val="1+#ppt_w/2"/>
                                          </p:val>
                                        </p:tav>
                                        <p:tav tm="100000">
                                          <p:val>
                                            <p:strVal val="#ppt_x"/>
                                          </p:val>
                                        </p:tav>
                                      </p:tavLst>
                                    </p:anim>
                                    <p:anim calcmode="lin" valueType="num">
                                      <p:cBhvr additive="base">
                                        <p:cTn id="24" dur="500" fill="hold"/>
                                        <p:tgtEl>
                                          <p:spTgt spid="194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9" grpId="0" autoUpdateAnimBg="0"/>
      <p:bldP spid="19480" grpId="0" autoUpdateAnimBg="0"/>
      <p:bldP spid="19481" grpId="0" animBg="1"/>
      <p:bldP spid="19482"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en-US" dirty="0">
                <a:latin typeface="Times New Roman" pitchFamily="18" charset="0"/>
                <a:cs typeface="Times New Roman" pitchFamily="18" charset="0"/>
              </a:rPr>
              <a:t>Working with Fields</a:t>
            </a:r>
          </a:p>
        </p:txBody>
      </p:sp>
      <p:sp>
        <p:nvSpPr>
          <p:cNvPr id="24579" name="Text Box 3"/>
          <p:cNvSpPr txBox="1">
            <a:spLocks noChangeArrowheads="1"/>
          </p:cNvSpPr>
          <p:nvPr/>
        </p:nvSpPr>
        <p:spPr bwMode="auto">
          <a:xfrm>
            <a:off x="609600" y="1981200"/>
            <a:ext cx="3657600" cy="4102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b="1" u="sng" dirty="0"/>
              <a:t>Calculations</a:t>
            </a:r>
          </a:p>
          <a:p>
            <a:pPr algn="ctr">
              <a:spcBef>
                <a:spcPct val="50000"/>
              </a:spcBef>
            </a:pPr>
            <a:endParaRPr lang="en-US" sz="900" b="1" u="sng" dirty="0"/>
          </a:p>
          <a:p>
            <a:pPr>
              <a:lnSpc>
                <a:spcPct val="75000"/>
              </a:lnSpc>
              <a:spcBef>
                <a:spcPct val="50000"/>
              </a:spcBef>
            </a:pPr>
            <a:r>
              <a:rPr lang="en-US" sz="1800" b="1" dirty="0"/>
              <a:t>+	add</a:t>
            </a:r>
          </a:p>
          <a:p>
            <a:pPr>
              <a:lnSpc>
                <a:spcPct val="75000"/>
              </a:lnSpc>
              <a:spcBef>
                <a:spcPct val="50000"/>
              </a:spcBef>
              <a:buFontTx/>
              <a:buChar char="-"/>
            </a:pPr>
            <a:r>
              <a:rPr lang="en-US" sz="1800" b="1" dirty="0"/>
              <a:t>               subtract</a:t>
            </a:r>
          </a:p>
          <a:p>
            <a:pPr>
              <a:lnSpc>
                <a:spcPct val="75000"/>
              </a:lnSpc>
              <a:spcBef>
                <a:spcPct val="50000"/>
              </a:spcBef>
            </a:pPr>
            <a:r>
              <a:rPr lang="en-US" sz="1800" b="1" dirty="0"/>
              <a:t>*              multiply</a:t>
            </a:r>
          </a:p>
          <a:p>
            <a:pPr>
              <a:lnSpc>
                <a:spcPct val="75000"/>
              </a:lnSpc>
              <a:spcBef>
                <a:spcPct val="50000"/>
              </a:spcBef>
            </a:pPr>
            <a:r>
              <a:rPr lang="en-US" sz="1800" b="1" dirty="0"/>
              <a:t>/               divide</a:t>
            </a:r>
          </a:p>
          <a:p>
            <a:pPr>
              <a:lnSpc>
                <a:spcPct val="75000"/>
              </a:lnSpc>
              <a:spcBef>
                <a:spcPct val="50000"/>
              </a:spcBef>
            </a:pPr>
            <a:r>
              <a:rPr lang="en-US" sz="1800" b="1" dirty="0"/>
              <a:t>** or ^    exponentiation</a:t>
            </a:r>
          </a:p>
          <a:p>
            <a:pPr>
              <a:lnSpc>
                <a:spcPct val="75000"/>
              </a:lnSpc>
              <a:spcBef>
                <a:spcPct val="50000"/>
              </a:spcBef>
            </a:pPr>
            <a:r>
              <a:rPr lang="en-US" sz="1800" b="1" dirty="0"/>
              <a:t>( )            grouping</a:t>
            </a:r>
          </a:p>
          <a:p>
            <a:pPr>
              <a:spcBef>
                <a:spcPct val="50000"/>
              </a:spcBef>
              <a:buFontTx/>
              <a:buChar char="•"/>
            </a:pPr>
            <a:endParaRPr lang="en-US" sz="1800" b="1" dirty="0"/>
          </a:p>
          <a:p>
            <a:pPr>
              <a:spcBef>
                <a:spcPct val="50000"/>
              </a:spcBef>
              <a:buFontTx/>
              <a:buChar char="-"/>
            </a:pPr>
            <a:endParaRPr lang="en-US" sz="1800" b="1" dirty="0"/>
          </a:p>
          <a:p>
            <a:pPr>
              <a:spcBef>
                <a:spcPct val="50000"/>
              </a:spcBef>
            </a:pPr>
            <a:endParaRPr lang="en-US" dirty="0"/>
          </a:p>
        </p:txBody>
      </p:sp>
      <p:sp>
        <p:nvSpPr>
          <p:cNvPr id="24580" name="Text Box 4"/>
          <p:cNvSpPr txBox="1">
            <a:spLocks noChangeArrowheads="1"/>
          </p:cNvSpPr>
          <p:nvPr/>
        </p:nvSpPr>
        <p:spPr bwMode="auto">
          <a:xfrm>
            <a:off x="4800600" y="1981200"/>
            <a:ext cx="3657600" cy="3141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defRPr>
            </a:lvl1pPr>
            <a:lvl2pPr marL="914400" indent="-457200" eaLnBrk="0" hangingPunct="0">
              <a:defRPr sz="2400">
                <a:solidFill>
                  <a:schemeClr val="tx1"/>
                </a:solidFill>
                <a:latin typeface="Times New Roman" pitchFamily="18" charset="0"/>
              </a:defRPr>
            </a:lvl2pPr>
            <a:lvl3pPr marL="1371600" indent="-457200" eaLnBrk="0" hangingPunct="0">
              <a:defRPr sz="2400">
                <a:solidFill>
                  <a:schemeClr val="tx1"/>
                </a:solidFill>
                <a:latin typeface="Times New Roman" pitchFamily="18" charset="0"/>
              </a:defRPr>
            </a:lvl3pPr>
            <a:lvl4pPr marL="1828800" indent="-457200" eaLnBrk="0" hangingPunct="0">
              <a:defRPr sz="2400">
                <a:solidFill>
                  <a:schemeClr val="tx1"/>
                </a:solidFill>
                <a:latin typeface="Times New Roman" pitchFamily="18" charset="0"/>
              </a:defRPr>
            </a:lvl4pPr>
            <a:lvl5pPr marL="2286000" indent="-457200" eaLnBrk="0" hangingPunct="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u="sng"/>
              <a:t>Selection</a:t>
            </a:r>
          </a:p>
          <a:p>
            <a:pPr eaLnBrk="1" hangingPunct="1">
              <a:spcBef>
                <a:spcPct val="50000"/>
              </a:spcBef>
            </a:pPr>
            <a:endParaRPr lang="en-US" sz="900" b="1"/>
          </a:p>
          <a:p>
            <a:pPr eaLnBrk="1" hangingPunct="1">
              <a:lnSpc>
                <a:spcPct val="75000"/>
              </a:lnSpc>
              <a:spcBef>
                <a:spcPct val="50000"/>
              </a:spcBef>
              <a:buFont typeface="Wingdings" pitchFamily="2" charset="2"/>
              <a:buNone/>
            </a:pPr>
            <a:r>
              <a:rPr lang="en-US" sz="1800" b="1"/>
              <a:t>&gt;                greater than</a:t>
            </a:r>
          </a:p>
          <a:p>
            <a:pPr eaLnBrk="1" hangingPunct="1">
              <a:lnSpc>
                <a:spcPct val="75000"/>
              </a:lnSpc>
              <a:spcBef>
                <a:spcPct val="50000"/>
              </a:spcBef>
              <a:buFont typeface="Wingdings" pitchFamily="2" charset="2"/>
              <a:buNone/>
            </a:pPr>
            <a:r>
              <a:rPr lang="en-US" sz="1800" b="1"/>
              <a:t>&lt;                less than</a:t>
            </a:r>
          </a:p>
          <a:p>
            <a:pPr eaLnBrk="1" hangingPunct="1">
              <a:lnSpc>
                <a:spcPct val="75000"/>
              </a:lnSpc>
              <a:spcBef>
                <a:spcPct val="50000"/>
              </a:spcBef>
              <a:buFont typeface="Wingdings" pitchFamily="2" charset="2"/>
              <a:buNone/>
            </a:pPr>
            <a:r>
              <a:rPr lang="en-US" sz="1800" b="1"/>
              <a:t>=                equal to</a:t>
            </a:r>
          </a:p>
          <a:p>
            <a:pPr eaLnBrk="1" hangingPunct="1">
              <a:lnSpc>
                <a:spcPct val="75000"/>
              </a:lnSpc>
              <a:spcBef>
                <a:spcPct val="50000"/>
              </a:spcBef>
              <a:buFont typeface="Wingdings" pitchFamily="2" charset="2"/>
              <a:buNone/>
            </a:pPr>
            <a:r>
              <a:rPr lang="en-US" sz="1800" b="1"/>
              <a:t>&gt;=              greater than or equal to</a:t>
            </a:r>
          </a:p>
          <a:p>
            <a:pPr eaLnBrk="1" hangingPunct="1">
              <a:lnSpc>
                <a:spcPct val="75000"/>
              </a:lnSpc>
              <a:spcBef>
                <a:spcPct val="50000"/>
              </a:spcBef>
              <a:buFont typeface="Wingdings" pitchFamily="2" charset="2"/>
              <a:buNone/>
            </a:pPr>
            <a:r>
              <a:rPr lang="en-US" sz="1800" b="1"/>
              <a:t>&lt;=              less than or equal to</a:t>
            </a:r>
          </a:p>
          <a:p>
            <a:pPr eaLnBrk="1" hangingPunct="1">
              <a:lnSpc>
                <a:spcPct val="75000"/>
              </a:lnSpc>
              <a:spcBef>
                <a:spcPct val="50000"/>
              </a:spcBef>
              <a:buFont typeface="Wingdings" pitchFamily="2" charset="2"/>
              <a:buNone/>
            </a:pPr>
            <a:r>
              <a:rPr lang="en-US" sz="1800" b="1"/>
              <a:t>&lt;&gt;              not equal to</a:t>
            </a:r>
          </a:p>
          <a:p>
            <a:pPr eaLnBrk="1" hangingPunct="1">
              <a:spcBef>
                <a:spcPct val="50000"/>
              </a:spcBef>
              <a:buFont typeface="Wingdings" pitchFamily="2" charset="2"/>
              <a:buChar char="Ø"/>
            </a:pPr>
            <a:endParaRPr lang="en-US" sz="1800" b="1"/>
          </a:p>
        </p:txBody>
      </p:sp>
    </p:spTree>
    <p:extLst>
      <p:ext uri="{BB962C8B-B14F-4D97-AF65-F5344CB8AC3E}">
        <p14:creationId xmlns:p14="http://schemas.microsoft.com/office/powerpoint/2010/main" xmlns="" val="4129982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dissolve">
                                      <p:cBhvr>
                                        <p:cTn id="7" dur="500"/>
                                        <p:tgtEl>
                                          <p:spTgt spid="245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dissolve">
                                      <p:cBhvr>
                                        <p:cTn id="12"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24580"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4. Exercise</a:t>
            </a:r>
            <a:endParaRPr lang="en-US" sz="6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dirty="0"/>
          </a:p>
        </p:txBody>
      </p:sp>
    </p:spTree>
    <p:extLst>
      <p:ext uri="{BB962C8B-B14F-4D97-AF65-F5344CB8AC3E}">
        <p14:creationId xmlns:p14="http://schemas.microsoft.com/office/powerpoint/2010/main" xmlns="" val="410412226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Design an algorithm to convert a temperature in degrees Fahrenheit to degrees Celsius.</a:t>
            </a:r>
          </a:p>
          <a:p>
            <a:r>
              <a:rPr lang="en-US" u="sng" dirty="0"/>
              <a:t>Hint:</a:t>
            </a:r>
            <a:r>
              <a:rPr lang="en-US" dirty="0"/>
              <a:t>  Celsius = 5/9 * (Fahrenheit – 32).</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dirty="0"/>
          </a:p>
        </p:txBody>
      </p:sp>
    </p:spTree>
    <p:extLst>
      <p:ext uri="{BB962C8B-B14F-4D97-AF65-F5344CB8AC3E}">
        <p14:creationId xmlns:p14="http://schemas.microsoft.com/office/powerpoint/2010/main" xmlns="" val="1052101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81000"/>
            <a:ext cx="5410200" cy="1143000"/>
          </a:xfrm>
          <a:noFill/>
        </p:spPr>
        <p:txBody>
          <a:bodyPr/>
          <a:lstStyle/>
          <a:p>
            <a:pPr algn="l"/>
            <a:r>
              <a:rPr lang="en-US" sz="4800" dirty="0"/>
              <a:t>Basic Flowchart Symbols</a:t>
            </a:r>
          </a:p>
        </p:txBody>
      </p:sp>
      <p:sp>
        <p:nvSpPr>
          <p:cNvPr id="7171" name="Rectangle 3"/>
          <p:cNvSpPr>
            <a:spLocks noGrp="1" noChangeArrowheads="1"/>
          </p:cNvSpPr>
          <p:nvPr>
            <p:ph type="body" sz="half" idx="1"/>
          </p:nvPr>
        </p:nvSpPr>
        <p:spPr>
          <a:xfrm>
            <a:off x="533400" y="1733550"/>
            <a:ext cx="4267200" cy="4114800"/>
          </a:xfrm>
        </p:spPr>
        <p:txBody>
          <a:bodyPr/>
          <a:lstStyle/>
          <a:p>
            <a:r>
              <a:rPr lang="en-US" sz="2800" dirty="0"/>
              <a:t>Processes</a:t>
            </a:r>
          </a:p>
          <a:p>
            <a:pPr lvl="1"/>
            <a:r>
              <a:rPr lang="en-US" sz="2400" dirty="0"/>
              <a:t>represented by rectangles</a:t>
            </a:r>
          </a:p>
          <a:p>
            <a:pPr lvl="1"/>
            <a:r>
              <a:rPr lang="en-US" sz="2400" dirty="0"/>
              <a:t>indicates a process such as a mathematical computation or variable assignment</a:t>
            </a:r>
          </a:p>
        </p:txBody>
      </p:sp>
      <p:sp>
        <p:nvSpPr>
          <p:cNvPr id="7211" name="Text Box 43"/>
          <p:cNvSpPr txBox="1">
            <a:spLocks noChangeArrowheads="1"/>
          </p:cNvSpPr>
          <p:nvPr/>
        </p:nvSpPr>
        <p:spPr bwMode="auto">
          <a:xfrm>
            <a:off x="1422400" y="4994585"/>
            <a:ext cx="1993900" cy="132080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000" dirty="0"/>
              <a:t>Multiply Hours by Pay Rate. Store result in Gross Pay.</a:t>
            </a:r>
            <a:endParaRPr lang="en-US" sz="1200" dirty="0"/>
          </a:p>
        </p:txBody>
      </p:sp>
      <p:sp>
        <p:nvSpPr>
          <p:cNvPr id="7212" name="Text Box 44"/>
          <p:cNvSpPr txBox="1">
            <a:spLocks noChangeArrowheads="1"/>
          </p:cNvSpPr>
          <p:nvPr/>
        </p:nvSpPr>
        <p:spPr bwMode="auto">
          <a:xfrm>
            <a:off x="4940300" y="4546600"/>
            <a:ext cx="10795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Process</a:t>
            </a:r>
            <a:endParaRPr lang="en-US" sz="1400"/>
          </a:p>
        </p:txBody>
      </p:sp>
      <p:sp>
        <p:nvSpPr>
          <p:cNvPr id="7213" name="Line 45"/>
          <p:cNvSpPr>
            <a:spLocks noChangeShapeType="1"/>
          </p:cNvSpPr>
          <p:nvPr/>
        </p:nvSpPr>
        <p:spPr bwMode="auto">
          <a:xfrm flipV="1">
            <a:off x="5651500" y="4673600"/>
            <a:ext cx="596900" cy="381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6" name="Group 8"/>
          <p:cNvGrpSpPr>
            <a:grpSpLocks/>
          </p:cNvGrpSpPr>
          <p:nvPr/>
        </p:nvGrpSpPr>
        <p:grpSpPr bwMode="auto">
          <a:xfrm>
            <a:off x="6362700" y="457200"/>
            <a:ext cx="1066800" cy="304800"/>
            <a:chOff x="3552" y="1200"/>
            <a:chExt cx="672" cy="192"/>
          </a:xfrm>
        </p:grpSpPr>
        <p:sp>
          <p:nvSpPr>
            <p:cNvPr id="37"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8"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39" name="Group 11"/>
          <p:cNvGrpSpPr>
            <a:grpSpLocks/>
          </p:cNvGrpSpPr>
          <p:nvPr/>
        </p:nvGrpSpPr>
        <p:grpSpPr bwMode="auto">
          <a:xfrm>
            <a:off x="6096000" y="946150"/>
            <a:ext cx="1600200" cy="765175"/>
            <a:chOff x="3408" y="1632"/>
            <a:chExt cx="912" cy="482"/>
          </a:xfrm>
        </p:grpSpPr>
        <p:sp>
          <p:nvSpPr>
            <p:cNvPr id="40"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42" name="Group 14"/>
          <p:cNvGrpSpPr>
            <a:grpSpLocks/>
          </p:cNvGrpSpPr>
          <p:nvPr/>
        </p:nvGrpSpPr>
        <p:grpSpPr bwMode="auto">
          <a:xfrm>
            <a:off x="6172200" y="1897063"/>
            <a:ext cx="1447800" cy="533400"/>
            <a:chOff x="3456" y="2304"/>
            <a:chExt cx="912" cy="336"/>
          </a:xfrm>
        </p:grpSpPr>
        <p:sp>
          <p:nvSpPr>
            <p:cNvPr id="43"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45" name="Group 17"/>
          <p:cNvGrpSpPr>
            <a:grpSpLocks/>
          </p:cNvGrpSpPr>
          <p:nvPr/>
        </p:nvGrpSpPr>
        <p:grpSpPr bwMode="auto">
          <a:xfrm>
            <a:off x="6019800" y="2614613"/>
            <a:ext cx="1600200" cy="765175"/>
            <a:chOff x="3408" y="1632"/>
            <a:chExt cx="912" cy="482"/>
          </a:xfrm>
        </p:grpSpPr>
        <p:sp>
          <p:nvSpPr>
            <p:cNvPr id="46"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7"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48" name="Group 20"/>
          <p:cNvGrpSpPr>
            <a:grpSpLocks/>
          </p:cNvGrpSpPr>
          <p:nvPr/>
        </p:nvGrpSpPr>
        <p:grpSpPr bwMode="auto">
          <a:xfrm>
            <a:off x="6172200" y="3565525"/>
            <a:ext cx="1447800" cy="533400"/>
            <a:chOff x="3456" y="2304"/>
            <a:chExt cx="912" cy="336"/>
          </a:xfrm>
        </p:grpSpPr>
        <p:sp>
          <p:nvSpPr>
            <p:cNvPr id="49"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0"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51"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52" name="Group 24"/>
          <p:cNvGrpSpPr>
            <a:grpSpLocks/>
          </p:cNvGrpSpPr>
          <p:nvPr/>
        </p:nvGrpSpPr>
        <p:grpSpPr bwMode="auto">
          <a:xfrm>
            <a:off x="6172200" y="5300663"/>
            <a:ext cx="1447800" cy="533400"/>
            <a:chOff x="3792" y="3360"/>
            <a:chExt cx="912" cy="336"/>
          </a:xfrm>
        </p:grpSpPr>
        <p:sp>
          <p:nvSpPr>
            <p:cNvPr id="53"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4"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55" name="Group 27"/>
          <p:cNvGrpSpPr>
            <a:grpSpLocks/>
          </p:cNvGrpSpPr>
          <p:nvPr/>
        </p:nvGrpSpPr>
        <p:grpSpPr bwMode="auto">
          <a:xfrm>
            <a:off x="6362700" y="6019800"/>
            <a:ext cx="1066800" cy="304800"/>
            <a:chOff x="3552" y="1200"/>
            <a:chExt cx="672" cy="192"/>
          </a:xfrm>
        </p:grpSpPr>
        <p:sp>
          <p:nvSpPr>
            <p:cNvPr id="56"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7"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58"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9"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0"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2"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3"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4"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67009795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dirty="0"/>
          </a:p>
        </p:txBody>
      </p:sp>
      <p:pic>
        <p:nvPicPr>
          <p:cNvPr id="8194" name="Picture 2"/>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228600" y="457200"/>
            <a:ext cx="2900362" cy="471760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Content Placeholder 2"/>
          <p:cNvSpPr txBox="1">
            <a:spLocks/>
          </p:cNvSpPr>
          <p:nvPr/>
        </p:nvSpPr>
        <p:spPr>
          <a:xfrm>
            <a:off x="3657600" y="2057401"/>
            <a:ext cx="4953000" cy="1524000"/>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marL="0" indent="0">
              <a:buNone/>
            </a:pPr>
            <a:r>
              <a:rPr lang="en-US" dirty="0" smtClean="0">
                <a:solidFill>
                  <a:schemeClr val="tx1"/>
                </a:solidFill>
              </a:rPr>
              <a:t>READ </a:t>
            </a:r>
            <a:r>
              <a:rPr lang="en-US" dirty="0" err="1" smtClean="0">
                <a:solidFill>
                  <a:schemeClr val="tx1"/>
                </a:solidFill>
              </a:rPr>
              <a:t>fahrenheit</a:t>
            </a:r>
            <a:endParaRPr lang="en-US" dirty="0" smtClean="0">
              <a:solidFill>
                <a:schemeClr val="tx1"/>
              </a:solidFill>
            </a:endParaRPr>
          </a:p>
          <a:p>
            <a:pPr marL="0" indent="0">
              <a:buNone/>
            </a:pPr>
            <a:r>
              <a:rPr lang="en-US" dirty="0" err="1" smtClean="0">
                <a:solidFill>
                  <a:schemeClr val="tx1"/>
                </a:solidFill>
              </a:rPr>
              <a:t>celsius</a:t>
            </a:r>
            <a:r>
              <a:rPr lang="en-US" dirty="0" smtClean="0">
                <a:solidFill>
                  <a:schemeClr val="tx1"/>
                </a:solidFill>
              </a:rPr>
              <a:t> = 5/9*(fahrenheit-32)</a:t>
            </a:r>
          </a:p>
          <a:p>
            <a:pPr marL="0" indent="0">
              <a:buNone/>
            </a:pPr>
            <a:r>
              <a:rPr lang="en-US" dirty="0" smtClean="0">
                <a:solidFill>
                  <a:schemeClr val="tx1"/>
                </a:solidFill>
              </a:rPr>
              <a:t>WRITE </a:t>
            </a:r>
            <a:r>
              <a:rPr lang="en-US" dirty="0" err="1">
                <a:solidFill>
                  <a:schemeClr val="tx1"/>
                </a:solidFill>
              </a:rPr>
              <a:t>celsius</a:t>
            </a:r>
            <a:endParaRPr lang="en-US" dirty="0" smtClean="0">
              <a:solidFill>
                <a:schemeClr val="tx1"/>
              </a:solidFill>
            </a:endParaRPr>
          </a:p>
        </p:txBody>
      </p:sp>
      <p:sp>
        <p:nvSpPr>
          <p:cNvPr id="6" name="Rectangle 2"/>
          <p:cNvSpPr txBox="1">
            <a:spLocks noChangeArrowheads="1"/>
          </p:cNvSpPr>
          <p:nvPr/>
        </p:nvSpPr>
        <p:spPr>
          <a:xfrm>
            <a:off x="906137" y="228600"/>
            <a:ext cx="8229600" cy="1600200"/>
          </a:xfrm>
          <a:prstGeom prst="rect">
            <a:avLst/>
          </a:prstGeom>
          <a:noFill/>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Answer</a:t>
            </a:r>
            <a:endParaRPr lang="en-US" dirty="0"/>
          </a:p>
        </p:txBody>
      </p:sp>
    </p:spTree>
    <p:extLst>
      <p:ext uri="{BB962C8B-B14F-4D97-AF65-F5344CB8AC3E}">
        <p14:creationId xmlns:p14="http://schemas.microsoft.com/office/powerpoint/2010/main" xmlns="" val="30377318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Design an algorithm that accepts two numbers and computes their sum, difference, product, and quotient.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dirty="0"/>
          </a:p>
        </p:txBody>
      </p:sp>
    </p:spTree>
    <p:extLst>
      <p:ext uri="{BB962C8B-B14F-4D97-AF65-F5344CB8AC3E}">
        <p14:creationId xmlns:p14="http://schemas.microsoft.com/office/powerpoint/2010/main" xmlns="" val="38206638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dirty="0"/>
          </a:p>
        </p:txBody>
      </p:sp>
      <p:pic>
        <p:nvPicPr>
          <p:cNvPr id="9218" name="Picture 2"/>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1219200" y="0"/>
            <a:ext cx="2152650" cy="680243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3962400" y="2667000"/>
            <a:ext cx="4953000"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t>READ </a:t>
            </a:r>
            <a:r>
              <a:rPr lang="en-US" sz="2400" dirty="0" smtClean="0"/>
              <a:t>num1,num2</a:t>
            </a:r>
          </a:p>
          <a:p>
            <a:r>
              <a:rPr lang="en-US" sz="2400" dirty="0" smtClean="0"/>
              <a:t>sum=num1+num2</a:t>
            </a:r>
          </a:p>
          <a:p>
            <a:r>
              <a:rPr lang="en-US" sz="2400" dirty="0" smtClean="0"/>
              <a:t>difference = num1 – num2</a:t>
            </a:r>
          </a:p>
          <a:p>
            <a:r>
              <a:rPr lang="en-US" sz="2400" dirty="0" smtClean="0"/>
              <a:t>product= num1*num2</a:t>
            </a:r>
          </a:p>
          <a:p>
            <a:r>
              <a:rPr lang="en-US" sz="2400" dirty="0" smtClean="0"/>
              <a:t>quotient = num1/num2</a:t>
            </a:r>
            <a:endParaRPr lang="en-US" sz="2400" dirty="0"/>
          </a:p>
          <a:p>
            <a:r>
              <a:rPr lang="en-US" sz="2400" dirty="0" smtClean="0"/>
              <a:t>WRITE sum, difference, product, quotient</a:t>
            </a:r>
            <a:endParaRPr lang="en-US" sz="2400" dirty="0"/>
          </a:p>
        </p:txBody>
      </p:sp>
      <p:sp>
        <p:nvSpPr>
          <p:cNvPr id="5" name="Rectangle 2"/>
          <p:cNvSpPr txBox="1">
            <a:spLocks noChangeArrowheads="1"/>
          </p:cNvSpPr>
          <p:nvPr/>
        </p:nvSpPr>
        <p:spPr>
          <a:xfrm>
            <a:off x="1371600" y="609600"/>
            <a:ext cx="8229600" cy="1600200"/>
          </a:xfrm>
          <a:prstGeom prst="rect">
            <a:avLst/>
          </a:prstGeom>
          <a:noFill/>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Answer</a:t>
            </a:r>
            <a:endParaRPr lang="en-US" dirty="0"/>
          </a:p>
        </p:txBody>
      </p:sp>
    </p:spTree>
    <p:extLst>
      <p:ext uri="{BB962C8B-B14F-4D97-AF65-F5344CB8AC3E}">
        <p14:creationId xmlns:p14="http://schemas.microsoft.com/office/powerpoint/2010/main" xmlns="" val="4078107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Design an algorithm that computes the absolute difference of two values (X and Y), where the difference is (X-Y) or (Y-X), whichever is positive.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dirty="0"/>
          </a:p>
        </p:txBody>
      </p:sp>
    </p:spTree>
    <p:extLst>
      <p:ext uri="{BB962C8B-B14F-4D97-AF65-F5344CB8AC3E}">
        <p14:creationId xmlns:p14="http://schemas.microsoft.com/office/powerpoint/2010/main" xmlns="" val="36630398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74</a:t>
            </a:fld>
            <a:endParaRPr lang="en-US" dirty="0"/>
          </a:p>
        </p:txBody>
      </p:sp>
      <p:pic>
        <p:nvPicPr>
          <p:cNvPr id="12290" name="Picture 2"/>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304800" y="609600"/>
            <a:ext cx="5305425" cy="565413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5255963" y="3441680"/>
            <a:ext cx="3581400"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t>READ </a:t>
            </a:r>
            <a:r>
              <a:rPr lang="en-US" sz="2400" dirty="0" err="1" smtClean="0"/>
              <a:t>x,y</a:t>
            </a:r>
            <a:endParaRPr lang="en-US" sz="2400" dirty="0" smtClean="0"/>
          </a:p>
          <a:p>
            <a:r>
              <a:rPr lang="en-US" sz="2400" dirty="0" smtClean="0"/>
              <a:t>IF x&gt;y</a:t>
            </a:r>
          </a:p>
          <a:p>
            <a:r>
              <a:rPr lang="en-US" sz="2400" dirty="0" smtClean="0"/>
              <a:t>	diff = y-x</a:t>
            </a:r>
            <a:r>
              <a:rPr lang="en-US" sz="2400" dirty="0"/>
              <a:t>	</a:t>
            </a:r>
            <a:endParaRPr lang="en-US" sz="2400" dirty="0" smtClean="0"/>
          </a:p>
          <a:p>
            <a:r>
              <a:rPr lang="en-US" sz="2400" dirty="0" smtClean="0"/>
              <a:t>ELSE</a:t>
            </a:r>
          </a:p>
          <a:p>
            <a:r>
              <a:rPr lang="en-US" sz="2400" dirty="0"/>
              <a:t>	 diff = </a:t>
            </a:r>
            <a:r>
              <a:rPr lang="en-US" sz="2400" dirty="0" smtClean="0"/>
              <a:t>x-y</a:t>
            </a:r>
          </a:p>
          <a:p>
            <a:r>
              <a:rPr lang="en-US" sz="2400" dirty="0" smtClean="0"/>
              <a:t>ENDIF</a:t>
            </a:r>
          </a:p>
          <a:p>
            <a:endParaRPr lang="en-US" sz="2400" dirty="0"/>
          </a:p>
          <a:p>
            <a:r>
              <a:rPr lang="en-US" sz="2400" dirty="0" smtClean="0"/>
              <a:t>WRITE diff</a:t>
            </a:r>
          </a:p>
          <a:p>
            <a:endParaRPr lang="en-US" sz="2400" dirty="0"/>
          </a:p>
        </p:txBody>
      </p:sp>
      <p:sp>
        <p:nvSpPr>
          <p:cNvPr id="5" name="Rectangle 2"/>
          <p:cNvSpPr txBox="1">
            <a:spLocks noChangeArrowheads="1"/>
          </p:cNvSpPr>
          <p:nvPr/>
        </p:nvSpPr>
        <p:spPr>
          <a:xfrm>
            <a:off x="1495425" y="381000"/>
            <a:ext cx="8229600" cy="1600200"/>
          </a:xfrm>
          <a:prstGeom prst="rect">
            <a:avLst/>
          </a:prstGeom>
          <a:noFill/>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Answer</a:t>
            </a:r>
            <a:endParaRPr lang="en-US" dirty="0"/>
          </a:p>
        </p:txBody>
      </p:sp>
    </p:spTree>
    <p:extLst>
      <p:ext uri="{BB962C8B-B14F-4D97-AF65-F5344CB8AC3E}">
        <p14:creationId xmlns:p14="http://schemas.microsoft.com/office/powerpoint/2010/main" xmlns="" val="380279802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Draw a flowchart to find the largest of three numbers A,B, and C.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dirty="0"/>
          </a:p>
        </p:txBody>
      </p:sp>
    </p:spTree>
    <p:extLst>
      <p:ext uri="{BB962C8B-B14F-4D97-AF65-F5344CB8AC3E}">
        <p14:creationId xmlns:p14="http://schemas.microsoft.com/office/powerpoint/2010/main" xmlns="" val="59997176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a:off x="-23870" y="1636005"/>
            <a:ext cx="599467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76</a:t>
            </a:fld>
            <a:endParaRPr lang="en-US" dirty="0"/>
          </a:p>
        </p:txBody>
      </p:sp>
      <p:sp>
        <p:nvSpPr>
          <p:cNvPr id="4" name="Rectangle 3"/>
          <p:cNvSpPr/>
          <p:nvPr/>
        </p:nvSpPr>
        <p:spPr>
          <a:xfrm>
            <a:off x="5842270" y="1613971"/>
            <a:ext cx="3200400" cy="369331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a:t>READ </a:t>
            </a:r>
            <a:r>
              <a:rPr lang="en-US" dirty="0" err="1" smtClean="0"/>
              <a:t>a,b,c</a:t>
            </a:r>
            <a:endParaRPr lang="en-US" dirty="0" smtClean="0"/>
          </a:p>
          <a:p>
            <a:r>
              <a:rPr lang="en-US" dirty="0" smtClean="0"/>
              <a:t>IF a&gt;b</a:t>
            </a:r>
          </a:p>
          <a:p>
            <a:r>
              <a:rPr lang="en-US" dirty="0"/>
              <a:t>	</a:t>
            </a:r>
            <a:r>
              <a:rPr lang="en-US" dirty="0" smtClean="0"/>
              <a:t>IF a&gt;c</a:t>
            </a:r>
          </a:p>
          <a:p>
            <a:r>
              <a:rPr lang="en-US" dirty="0"/>
              <a:t>	</a:t>
            </a:r>
            <a:r>
              <a:rPr lang="en-US" dirty="0" smtClean="0"/>
              <a:t>	WRITE a</a:t>
            </a:r>
          </a:p>
          <a:p>
            <a:r>
              <a:rPr lang="en-US" dirty="0"/>
              <a:t>	</a:t>
            </a:r>
            <a:r>
              <a:rPr lang="en-US" dirty="0" smtClean="0"/>
              <a:t>ELSE</a:t>
            </a:r>
          </a:p>
          <a:p>
            <a:r>
              <a:rPr lang="en-US" dirty="0"/>
              <a:t>	</a:t>
            </a:r>
            <a:r>
              <a:rPr lang="en-US" dirty="0" smtClean="0"/>
              <a:t>	WRITE c</a:t>
            </a:r>
          </a:p>
          <a:p>
            <a:r>
              <a:rPr lang="en-US" dirty="0"/>
              <a:t>	</a:t>
            </a:r>
            <a:r>
              <a:rPr lang="en-US" dirty="0" smtClean="0"/>
              <a:t>ENDIF</a:t>
            </a:r>
          </a:p>
          <a:p>
            <a:r>
              <a:rPr lang="en-US" dirty="0" smtClean="0"/>
              <a:t>ELSE</a:t>
            </a:r>
          </a:p>
          <a:p>
            <a:r>
              <a:rPr lang="en-US" dirty="0"/>
              <a:t>	</a:t>
            </a:r>
            <a:r>
              <a:rPr lang="en-US" dirty="0" smtClean="0"/>
              <a:t>IF b&gt;c</a:t>
            </a:r>
          </a:p>
          <a:p>
            <a:r>
              <a:rPr lang="en-US" dirty="0"/>
              <a:t>	</a:t>
            </a:r>
            <a:r>
              <a:rPr lang="en-US" dirty="0" smtClean="0"/>
              <a:t>	WRITE b</a:t>
            </a:r>
          </a:p>
          <a:p>
            <a:r>
              <a:rPr lang="en-US" dirty="0"/>
              <a:t>	</a:t>
            </a:r>
            <a:r>
              <a:rPr lang="en-US" dirty="0" smtClean="0"/>
              <a:t>ENDIF</a:t>
            </a:r>
          </a:p>
          <a:p>
            <a:r>
              <a:rPr lang="en-US" dirty="0" smtClean="0"/>
              <a:t>ENDIF</a:t>
            </a:r>
          </a:p>
          <a:p>
            <a:endParaRPr lang="en-US" dirty="0"/>
          </a:p>
        </p:txBody>
      </p:sp>
      <p:sp>
        <p:nvSpPr>
          <p:cNvPr id="6" name="Rectangle 2"/>
          <p:cNvSpPr txBox="1">
            <a:spLocks noChangeArrowheads="1"/>
          </p:cNvSpPr>
          <p:nvPr/>
        </p:nvSpPr>
        <p:spPr>
          <a:xfrm>
            <a:off x="381000" y="304800"/>
            <a:ext cx="8229600" cy="1600200"/>
          </a:xfrm>
          <a:prstGeom prst="rect">
            <a:avLst/>
          </a:prstGeom>
          <a:noFill/>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Answer</a:t>
            </a:r>
            <a:endParaRPr lang="en-US" dirty="0"/>
          </a:p>
        </p:txBody>
      </p:sp>
    </p:spTree>
    <p:extLst>
      <p:ext uri="{BB962C8B-B14F-4D97-AF65-F5344CB8AC3E}">
        <p14:creationId xmlns:p14="http://schemas.microsoft.com/office/powerpoint/2010/main" xmlns="" val="32754937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lstStyle/>
          <a:p>
            <a:endParaRPr lang="en-US" dirty="0" smtClean="0"/>
          </a:p>
          <a:p>
            <a:endParaRPr lang="en-US" dirty="0" smtClean="0"/>
          </a:p>
          <a:p>
            <a:endParaRPr lang="en-US" dirty="0" smtClean="0"/>
          </a:p>
          <a:p>
            <a:pPr algn="ctr"/>
            <a:endParaRPr lang="en-US" dirty="0" smtClean="0">
              <a:latin typeface="Times New Roman" pitchFamily="18" charset="0"/>
              <a:cs typeface="Times New Roman" pitchFamily="18" charset="0"/>
            </a:endParaRPr>
          </a:p>
          <a:p>
            <a:pPr algn="ctr">
              <a:buNone/>
            </a:pPr>
            <a:r>
              <a:rPr lang="en-US" sz="7200" dirty="0" smtClean="0">
                <a:latin typeface="Times New Roman" pitchFamily="18" charset="0"/>
                <a:cs typeface="Times New Roman" pitchFamily="18" charset="0"/>
              </a:rPr>
              <a:t>Thank You</a:t>
            </a:r>
            <a:endParaRPr lang="en-US" sz="7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 y="152400"/>
            <a:ext cx="5867400" cy="1447800"/>
          </a:xfrm>
        </p:spPr>
        <p:txBody>
          <a:bodyPr>
            <a:noAutofit/>
          </a:bodyPr>
          <a:lstStyle/>
          <a:p>
            <a:r>
              <a:rPr lang="en-US" sz="4800" dirty="0"/>
              <a:t>Stepping Through the Flowchart</a:t>
            </a:r>
          </a:p>
        </p:txBody>
      </p:sp>
      <p:pic>
        <p:nvPicPr>
          <p:cNvPr id="8198"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7063" y="1700213"/>
            <a:ext cx="4384675" cy="348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199" name="Text Box 7"/>
          <p:cNvSpPr txBox="1">
            <a:spLocks noChangeArrowheads="1"/>
          </p:cNvSpPr>
          <p:nvPr/>
        </p:nvSpPr>
        <p:spPr bwMode="auto">
          <a:xfrm>
            <a:off x="1854200" y="2133600"/>
            <a:ext cx="990600" cy="639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200" b="1"/>
              <a:t>How many hours did you work?</a:t>
            </a:r>
            <a:endParaRPr lang="en-US" sz="1200"/>
          </a:p>
        </p:txBody>
      </p:sp>
      <p:sp>
        <p:nvSpPr>
          <p:cNvPr id="8229" name="Text Box 37"/>
          <p:cNvSpPr txBox="1">
            <a:spLocks noChangeArrowheads="1"/>
          </p:cNvSpPr>
          <p:nvPr/>
        </p:nvSpPr>
        <p:spPr bwMode="auto">
          <a:xfrm>
            <a:off x="444500" y="4814887"/>
            <a:ext cx="41529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u="sng" dirty="0"/>
              <a:t>Variable Contents:</a:t>
            </a:r>
            <a:r>
              <a:rPr lang="en-US" dirty="0"/>
              <a:t/>
            </a:r>
            <a:br>
              <a:rPr lang="en-US" dirty="0"/>
            </a:br>
            <a:r>
              <a:rPr lang="en-US" dirty="0"/>
              <a:t>	Hours: ?</a:t>
            </a:r>
            <a:br>
              <a:rPr lang="en-US" dirty="0"/>
            </a:br>
            <a:r>
              <a:rPr lang="en-US" dirty="0"/>
              <a:t>	Pay Rate: ?</a:t>
            </a:r>
            <a:br>
              <a:rPr lang="en-US" dirty="0"/>
            </a:br>
            <a:r>
              <a:rPr lang="en-US" dirty="0"/>
              <a:t>	Gross Pay: ?</a:t>
            </a:r>
          </a:p>
        </p:txBody>
      </p:sp>
      <p:sp>
        <p:nvSpPr>
          <p:cNvPr id="8230" name="Text Box 38"/>
          <p:cNvSpPr txBox="1">
            <a:spLocks noChangeArrowheads="1"/>
          </p:cNvSpPr>
          <p:nvPr/>
        </p:nvSpPr>
        <p:spPr bwMode="auto">
          <a:xfrm>
            <a:off x="7912100" y="698500"/>
            <a:ext cx="10795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a:solidFill>
                  <a:srgbClr val="FF0000"/>
                </a:solidFill>
              </a:rPr>
              <a:t>Output Operation</a:t>
            </a:r>
            <a:endParaRPr lang="en-US" sz="1400"/>
          </a:p>
        </p:txBody>
      </p:sp>
      <p:sp>
        <p:nvSpPr>
          <p:cNvPr id="8231" name="Line 39"/>
          <p:cNvSpPr>
            <a:spLocks noChangeShapeType="1"/>
          </p:cNvSpPr>
          <p:nvPr/>
        </p:nvSpPr>
        <p:spPr bwMode="auto">
          <a:xfrm flipH="1">
            <a:off x="7556500" y="1257300"/>
            <a:ext cx="584200" cy="1905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7" name="Group 8"/>
          <p:cNvGrpSpPr>
            <a:grpSpLocks/>
          </p:cNvGrpSpPr>
          <p:nvPr/>
        </p:nvGrpSpPr>
        <p:grpSpPr bwMode="auto">
          <a:xfrm>
            <a:off x="6362700" y="457200"/>
            <a:ext cx="1066800" cy="304800"/>
            <a:chOff x="3552" y="1200"/>
            <a:chExt cx="672" cy="192"/>
          </a:xfrm>
        </p:grpSpPr>
        <p:sp>
          <p:nvSpPr>
            <p:cNvPr id="38"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40" name="Group 11"/>
          <p:cNvGrpSpPr>
            <a:grpSpLocks/>
          </p:cNvGrpSpPr>
          <p:nvPr/>
        </p:nvGrpSpPr>
        <p:grpSpPr bwMode="auto">
          <a:xfrm>
            <a:off x="6096000" y="946150"/>
            <a:ext cx="1600200" cy="765175"/>
            <a:chOff x="3408" y="1632"/>
            <a:chExt cx="912" cy="482"/>
          </a:xfrm>
        </p:grpSpPr>
        <p:sp>
          <p:nvSpPr>
            <p:cNvPr id="41"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43" name="Group 14"/>
          <p:cNvGrpSpPr>
            <a:grpSpLocks/>
          </p:cNvGrpSpPr>
          <p:nvPr/>
        </p:nvGrpSpPr>
        <p:grpSpPr bwMode="auto">
          <a:xfrm>
            <a:off x="6172200" y="1897063"/>
            <a:ext cx="1447800" cy="533400"/>
            <a:chOff x="3456" y="2304"/>
            <a:chExt cx="912" cy="336"/>
          </a:xfrm>
        </p:grpSpPr>
        <p:sp>
          <p:nvSpPr>
            <p:cNvPr id="44"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5"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46" name="Group 17"/>
          <p:cNvGrpSpPr>
            <a:grpSpLocks/>
          </p:cNvGrpSpPr>
          <p:nvPr/>
        </p:nvGrpSpPr>
        <p:grpSpPr bwMode="auto">
          <a:xfrm>
            <a:off x="6019800" y="2614613"/>
            <a:ext cx="1600200" cy="765175"/>
            <a:chOff x="3408" y="1632"/>
            <a:chExt cx="912" cy="482"/>
          </a:xfrm>
        </p:grpSpPr>
        <p:sp>
          <p:nvSpPr>
            <p:cNvPr id="47"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49" name="Group 20"/>
          <p:cNvGrpSpPr>
            <a:grpSpLocks/>
          </p:cNvGrpSpPr>
          <p:nvPr/>
        </p:nvGrpSpPr>
        <p:grpSpPr bwMode="auto">
          <a:xfrm>
            <a:off x="6172200" y="3565525"/>
            <a:ext cx="1447800" cy="533400"/>
            <a:chOff x="3456" y="2304"/>
            <a:chExt cx="912" cy="336"/>
          </a:xfrm>
        </p:grpSpPr>
        <p:sp>
          <p:nvSpPr>
            <p:cNvPr id="50"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1"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52"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53" name="Group 24"/>
          <p:cNvGrpSpPr>
            <a:grpSpLocks/>
          </p:cNvGrpSpPr>
          <p:nvPr/>
        </p:nvGrpSpPr>
        <p:grpSpPr bwMode="auto">
          <a:xfrm>
            <a:off x="6172200" y="5300663"/>
            <a:ext cx="1447800" cy="533400"/>
            <a:chOff x="3792" y="3360"/>
            <a:chExt cx="912" cy="336"/>
          </a:xfrm>
        </p:grpSpPr>
        <p:sp>
          <p:nvSpPr>
            <p:cNvPr id="54"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5"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56" name="Group 27"/>
          <p:cNvGrpSpPr>
            <a:grpSpLocks/>
          </p:cNvGrpSpPr>
          <p:nvPr/>
        </p:nvGrpSpPr>
        <p:grpSpPr bwMode="auto">
          <a:xfrm>
            <a:off x="6362700" y="6019800"/>
            <a:ext cx="1066800" cy="304800"/>
            <a:chOff x="3552" y="1200"/>
            <a:chExt cx="672" cy="192"/>
          </a:xfrm>
        </p:grpSpPr>
        <p:sp>
          <p:nvSpPr>
            <p:cNvPr id="57"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8"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59"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0"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2"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3"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4"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5"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36930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7063" y="1700213"/>
            <a:ext cx="4384675" cy="348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223" name="Text Box 7"/>
          <p:cNvSpPr txBox="1">
            <a:spLocks noChangeArrowheads="1"/>
          </p:cNvSpPr>
          <p:nvPr/>
        </p:nvSpPr>
        <p:spPr bwMode="auto">
          <a:xfrm>
            <a:off x="1854200" y="2133600"/>
            <a:ext cx="9906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200" b="1"/>
              <a:t>How many hours did you work?</a:t>
            </a:r>
            <a:br>
              <a:rPr lang="en-US" sz="1200" b="1"/>
            </a:br>
            <a:r>
              <a:rPr lang="en-US" sz="1200" b="1"/>
              <a:t>   40</a:t>
            </a:r>
            <a:endParaRPr lang="en-US" sz="1200"/>
          </a:p>
        </p:txBody>
      </p:sp>
      <p:sp>
        <p:nvSpPr>
          <p:cNvPr id="9253" name="Text Box 37"/>
          <p:cNvSpPr txBox="1">
            <a:spLocks noChangeArrowheads="1"/>
          </p:cNvSpPr>
          <p:nvPr/>
        </p:nvSpPr>
        <p:spPr bwMode="auto">
          <a:xfrm>
            <a:off x="228600" y="4848225"/>
            <a:ext cx="41529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u="sng" dirty="0"/>
              <a:t>Variable Contents:</a:t>
            </a:r>
            <a:r>
              <a:rPr lang="en-US" dirty="0"/>
              <a:t/>
            </a:r>
            <a:br>
              <a:rPr lang="en-US" dirty="0"/>
            </a:br>
            <a:r>
              <a:rPr lang="en-US" dirty="0"/>
              <a:t>	Hours: 40</a:t>
            </a:r>
            <a:br>
              <a:rPr lang="en-US" dirty="0"/>
            </a:br>
            <a:r>
              <a:rPr lang="en-US" dirty="0"/>
              <a:t>	Pay Rate: ?</a:t>
            </a:r>
            <a:br>
              <a:rPr lang="en-US" dirty="0"/>
            </a:br>
            <a:r>
              <a:rPr lang="en-US" dirty="0"/>
              <a:t>	Gross Pay: ?</a:t>
            </a:r>
          </a:p>
        </p:txBody>
      </p:sp>
      <p:sp>
        <p:nvSpPr>
          <p:cNvPr id="9254" name="Text Box 38"/>
          <p:cNvSpPr txBox="1">
            <a:spLocks noChangeArrowheads="1"/>
          </p:cNvSpPr>
          <p:nvPr/>
        </p:nvSpPr>
        <p:spPr bwMode="auto">
          <a:xfrm>
            <a:off x="4648200" y="2032000"/>
            <a:ext cx="1397000" cy="8463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rgbClr val="FF0000"/>
                </a:solidFill>
              </a:rPr>
              <a:t>Input Operation</a:t>
            </a:r>
          </a:p>
          <a:p>
            <a:pPr>
              <a:spcBef>
                <a:spcPct val="50000"/>
              </a:spcBef>
            </a:pPr>
            <a:r>
              <a:rPr lang="en-US" sz="1400" dirty="0">
                <a:solidFill>
                  <a:srgbClr val="FF0000"/>
                </a:solidFill>
              </a:rPr>
              <a:t>(User types 40)</a:t>
            </a:r>
            <a:endParaRPr lang="en-US" sz="1400" dirty="0"/>
          </a:p>
        </p:txBody>
      </p:sp>
      <p:sp>
        <p:nvSpPr>
          <p:cNvPr id="9255" name="Line 39"/>
          <p:cNvSpPr>
            <a:spLocks noChangeShapeType="1"/>
          </p:cNvSpPr>
          <p:nvPr/>
        </p:nvSpPr>
        <p:spPr bwMode="auto">
          <a:xfrm flipV="1">
            <a:off x="5600700" y="2159000"/>
            <a:ext cx="596900" cy="381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2" name="Rectangle 2"/>
          <p:cNvSpPr>
            <a:spLocks noGrp="1" noChangeArrowheads="1"/>
          </p:cNvSpPr>
          <p:nvPr>
            <p:ph type="title"/>
          </p:nvPr>
        </p:nvSpPr>
        <p:spPr>
          <a:xfrm>
            <a:off x="76200" y="152400"/>
            <a:ext cx="5867400" cy="1447800"/>
          </a:xfrm>
        </p:spPr>
        <p:txBody>
          <a:bodyPr>
            <a:noAutofit/>
          </a:bodyPr>
          <a:lstStyle/>
          <a:p>
            <a:r>
              <a:rPr lang="en-US" sz="4800" dirty="0"/>
              <a:t>Stepping Through the Flowchart</a:t>
            </a:r>
          </a:p>
        </p:txBody>
      </p:sp>
      <p:grpSp>
        <p:nvGrpSpPr>
          <p:cNvPr id="37" name="Group 8"/>
          <p:cNvGrpSpPr>
            <a:grpSpLocks/>
          </p:cNvGrpSpPr>
          <p:nvPr/>
        </p:nvGrpSpPr>
        <p:grpSpPr bwMode="auto">
          <a:xfrm>
            <a:off x="6362700" y="457200"/>
            <a:ext cx="1066800" cy="304800"/>
            <a:chOff x="3552" y="1200"/>
            <a:chExt cx="672" cy="192"/>
          </a:xfrm>
        </p:grpSpPr>
        <p:sp>
          <p:nvSpPr>
            <p:cNvPr id="38" name="AutoShape 9"/>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 name="Text Box 10"/>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a:t>START</a:t>
              </a:r>
            </a:p>
          </p:txBody>
        </p:sp>
      </p:grpSp>
      <p:grpSp>
        <p:nvGrpSpPr>
          <p:cNvPr id="40" name="Group 11"/>
          <p:cNvGrpSpPr>
            <a:grpSpLocks/>
          </p:cNvGrpSpPr>
          <p:nvPr/>
        </p:nvGrpSpPr>
        <p:grpSpPr bwMode="auto">
          <a:xfrm>
            <a:off x="6096000" y="946150"/>
            <a:ext cx="1600200" cy="765175"/>
            <a:chOff x="3408" y="1632"/>
            <a:chExt cx="912" cy="482"/>
          </a:xfrm>
        </p:grpSpPr>
        <p:sp>
          <p:nvSpPr>
            <p:cNvPr id="41" name="AutoShape 12"/>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3" name="Text Box 13"/>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many hours did you work?”</a:t>
              </a:r>
              <a:endParaRPr lang="en-US" sz="1200" dirty="0"/>
            </a:p>
          </p:txBody>
        </p:sp>
      </p:grpSp>
      <p:grpSp>
        <p:nvGrpSpPr>
          <p:cNvPr id="44" name="Group 14"/>
          <p:cNvGrpSpPr>
            <a:grpSpLocks/>
          </p:cNvGrpSpPr>
          <p:nvPr/>
        </p:nvGrpSpPr>
        <p:grpSpPr bwMode="auto">
          <a:xfrm>
            <a:off x="6172200" y="1897063"/>
            <a:ext cx="1447800" cy="533400"/>
            <a:chOff x="3456" y="2304"/>
            <a:chExt cx="912" cy="336"/>
          </a:xfrm>
        </p:grpSpPr>
        <p:sp>
          <p:nvSpPr>
            <p:cNvPr id="45" name="AutoShape 15"/>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6" name="Text Box 16"/>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Hours</a:t>
              </a:r>
              <a:endParaRPr lang="en-US" sz="1200" dirty="0"/>
            </a:p>
          </p:txBody>
        </p:sp>
      </p:grpSp>
      <p:grpSp>
        <p:nvGrpSpPr>
          <p:cNvPr id="47" name="Group 17"/>
          <p:cNvGrpSpPr>
            <a:grpSpLocks/>
          </p:cNvGrpSpPr>
          <p:nvPr/>
        </p:nvGrpSpPr>
        <p:grpSpPr bwMode="auto">
          <a:xfrm>
            <a:off x="6019800" y="2614613"/>
            <a:ext cx="1600200" cy="765175"/>
            <a:chOff x="3408" y="1632"/>
            <a:chExt cx="912" cy="482"/>
          </a:xfrm>
        </p:grpSpPr>
        <p:sp>
          <p:nvSpPr>
            <p:cNvPr id="48" name="AutoShape 18"/>
            <p:cNvSpPr>
              <a:spLocks noChangeArrowheads="1"/>
            </p:cNvSpPr>
            <p:nvPr/>
          </p:nvSpPr>
          <p:spPr bwMode="auto">
            <a:xfrm>
              <a:off x="3408" y="1632"/>
              <a:ext cx="912" cy="480"/>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 name="Text Box 19"/>
            <p:cNvSpPr txBox="1">
              <a:spLocks noChangeArrowheads="1"/>
            </p:cNvSpPr>
            <p:nvPr/>
          </p:nvSpPr>
          <p:spPr bwMode="auto">
            <a:xfrm>
              <a:off x="3552" y="1632"/>
              <a:ext cx="720" cy="48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message “How much do you get paid per hour?”</a:t>
              </a:r>
              <a:endParaRPr lang="en-US" sz="1200" dirty="0"/>
            </a:p>
          </p:txBody>
        </p:sp>
      </p:grpSp>
      <p:grpSp>
        <p:nvGrpSpPr>
          <p:cNvPr id="50" name="Group 20"/>
          <p:cNvGrpSpPr>
            <a:grpSpLocks/>
          </p:cNvGrpSpPr>
          <p:nvPr/>
        </p:nvGrpSpPr>
        <p:grpSpPr bwMode="auto">
          <a:xfrm>
            <a:off x="6172200" y="3565525"/>
            <a:ext cx="1447800" cy="533400"/>
            <a:chOff x="3456" y="2304"/>
            <a:chExt cx="912" cy="336"/>
          </a:xfrm>
        </p:grpSpPr>
        <p:sp>
          <p:nvSpPr>
            <p:cNvPr id="51" name="AutoShape 21"/>
            <p:cNvSpPr>
              <a:spLocks noChangeArrowheads="1"/>
            </p:cNvSpPr>
            <p:nvPr/>
          </p:nvSpPr>
          <p:spPr bwMode="auto">
            <a:xfrm>
              <a:off x="3456" y="2304"/>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2" name="Text Box 22"/>
            <p:cNvSpPr txBox="1">
              <a:spLocks noChangeArrowheads="1"/>
            </p:cNvSpPr>
            <p:nvPr/>
          </p:nvSpPr>
          <p:spPr bwMode="auto">
            <a:xfrm>
              <a:off x="3552" y="2400"/>
              <a:ext cx="720" cy="164"/>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Read Pay Rate</a:t>
              </a:r>
              <a:endParaRPr lang="en-US" sz="1200" dirty="0"/>
            </a:p>
          </p:txBody>
        </p:sp>
      </p:grpSp>
      <p:sp>
        <p:nvSpPr>
          <p:cNvPr id="53" name="Text Box 23"/>
          <p:cNvSpPr txBox="1">
            <a:spLocks noChangeArrowheads="1"/>
          </p:cNvSpPr>
          <p:nvPr/>
        </p:nvSpPr>
        <p:spPr bwMode="auto">
          <a:xfrm>
            <a:off x="6248400" y="4283075"/>
            <a:ext cx="1371600" cy="8318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200" dirty="0"/>
              <a:t>Multiply Hours by Pay Rate. Store result in Gross Pay.</a:t>
            </a:r>
          </a:p>
        </p:txBody>
      </p:sp>
      <p:grpSp>
        <p:nvGrpSpPr>
          <p:cNvPr id="54" name="Group 24"/>
          <p:cNvGrpSpPr>
            <a:grpSpLocks/>
          </p:cNvGrpSpPr>
          <p:nvPr/>
        </p:nvGrpSpPr>
        <p:grpSpPr bwMode="auto">
          <a:xfrm>
            <a:off x="6172200" y="5300663"/>
            <a:ext cx="1447800" cy="533400"/>
            <a:chOff x="3792" y="3360"/>
            <a:chExt cx="912" cy="336"/>
          </a:xfrm>
        </p:grpSpPr>
        <p:sp>
          <p:nvSpPr>
            <p:cNvPr id="55" name="AutoShape 25"/>
            <p:cNvSpPr>
              <a:spLocks noChangeArrowheads="1"/>
            </p:cNvSpPr>
            <p:nvPr/>
          </p:nvSpPr>
          <p:spPr bwMode="auto">
            <a:xfrm>
              <a:off x="3792" y="3360"/>
              <a:ext cx="912" cy="336"/>
            </a:xfrm>
            <a:prstGeom prst="flowChartInputOutpu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6" name="Text Box 26"/>
            <p:cNvSpPr txBox="1">
              <a:spLocks noChangeArrowheads="1"/>
            </p:cNvSpPr>
            <p:nvPr/>
          </p:nvSpPr>
          <p:spPr bwMode="auto">
            <a:xfrm>
              <a:off x="3888" y="3408"/>
              <a:ext cx="720" cy="27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100" dirty="0"/>
                <a:t>Display Gross Pay</a:t>
              </a:r>
              <a:endParaRPr lang="en-US" sz="1200" dirty="0"/>
            </a:p>
          </p:txBody>
        </p:sp>
      </p:grpSp>
      <p:grpSp>
        <p:nvGrpSpPr>
          <p:cNvPr id="57" name="Group 27"/>
          <p:cNvGrpSpPr>
            <a:grpSpLocks/>
          </p:cNvGrpSpPr>
          <p:nvPr/>
        </p:nvGrpSpPr>
        <p:grpSpPr bwMode="auto">
          <a:xfrm>
            <a:off x="6362700" y="6019800"/>
            <a:ext cx="1066800" cy="304800"/>
            <a:chOff x="3552" y="1200"/>
            <a:chExt cx="672" cy="192"/>
          </a:xfrm>
        </p:grpSpPr>
        <p:sp>
          <p:nvSpPr>
            <p:cNvPr id="58" name="AutoShape 28"/>
            <p:cNvSpPr>
              <a:spLocks noChangeArrowheads="1"/>
            </p:cNvSpPr>
            <p:nvPr/>
          </p:nvSpPr>
          <p:spPr bwMode="auto">
            <a:xfrm>
              <a:off x="3552" y="1200"/>
              <a:ext cx="672" cy="192"/>
            </a:xfrm>
            <a:prstGeom prst="flowChartTerminator">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9" name="Text Box 29"/>
            <p:cNvSpPr txBox="1">
              <a:spLocks noChangeArrowheads="1"/>
            </p:cNvSpPr>
            <p:nvPr/>
          </p:nvSpPr>
          <p:spPr bwMode="auto">
            <a:xfrm>
              <a:off x="3648" y="1200"/>
              <a:ext cx="480" cy="173"/>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END</a:t>
              </a:r>
            </a:p>
          </p:txBody>
        </p:sp>
      </p:grpSp>
      <p:sp>
        <p:nvSpPr>
          <p:cNvPr id="60" name="Line 30"/>
          <p:cNvSpPr>
            <a:spLocks noChangeShapeType="1"/>
          </p:cNvSpPr>
          <p:nvPr/>
        </p:nvSpPr>
        <p:spPr bwMode="auto">
          <a:xfrm>
            <a:off x="6896100" y="76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1" name="Line 31"/>
          <p:cNvSpPr>
            <a:spLocks noChangeShapeType="1"/>
          </p:cNvSpPr>
          <p:nvPr/>
        </p:nvSpPr>
        <p:spPr bwMode="auto">
          <a:xfrm>
            <a:off x="6896100" y="17145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2" name="Line 32"/>
          <p:cNvSpPr>
            <a:spLocks noChangeShapeType="1"/>
          </p:cNvSpPr>
          <p:nvPr/>
        </p:nvSpPr>
        <p:spPr bwMode="auto">
          <a:xfrm>
            <a:off x="6896100" y="24384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3" name="Line 33"/>
          <p:cNvSpPr>
            <a:spLocks noChangeShapeType="1"/>
          </p:cNvSpPr>
          <p:nvPr/>
        </p:nvSpPr>
        <p:spPr bwMode="auto">
          <a:xfrm>
            <a:off x="6896100" y="339090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4" name="Line 34"/>
          <p:cNvSpPr>
            <a:spLocks noChangeShapeType="1"/>
          </p:cNvSpPr>
          <p:nvPr/>
        </p:nvSpPr>
        <p:spPr bwMode="auto">
          <a:xfrm>
            <a:off x="6896100" y="40957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5" name="Line 35"/>
          <p:cNvSpPr>
            <a:spLocks noChangeShapeType="1"/>
          </p:cNvSpPr>
          <p:nvPr/>
        </p:nvSpPr>
        <p:spPr bwMode="auto">
          <a:xfrm>
            <a:off x="6896100" y="51244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6" name="Line 36"/>
          <p:cNvSpPr>
            <a:spLocks noChangeShapeType="1"/>
          </p:cNvSpPr>
          <p:nvPr/>
        </p:nvSpPr>
        <p:spPr bwMode="auto">
          <a:xfrm>
            <a:off x="6896100" y="5848350"/>
            <a:ext cx="0" cy="1841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2626241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8973</TotalTime>
  <Words>2465</Words>
  <Application>Microsoft Office PowerPoint</Application>
  <PresentationFormat>On-screen Show (4:3)</PresentationFormat>
  <Paragraphs>612</Paragraphs>
  <Slides>77</Slides>
  <Notes>2</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Executive</vt:lpstr>
      <vt:lpstr>Slide 1</vt:lpstr>
      <vt:lpstr>Agenda</vt:lpstr>
      <vt:lpstr>What is a Flowchart?</vt:lpstr>
      <vt:lpstr>Basic Flowchart Symbols</vt:lpstr>
      <vt:lpstr>Basic Flowchart Symbols</vt:lpstr>
      <vt:lpstr>Basic Flowchart Symbols</vt:lpstr>
      <vt:lpstr>Basic Flowchart Symbols</vt:lpstr>
      <vt:lpstr>Stepping Through the Flowchart</vt:lpstr>
      <vt:lpstr>Stepping Through the Flowchart</vt:lpstr>
      <vt:lpstr>Stepping Through the Flowchart</vt:lpstr>
      <vt:lpstr>Stepping Through the Flowchart</vt:lpstr>
      <vt:lpstr>Stepping Through the Flowchart</vt:lpstr>
      <vt:lpstr>Stepping Through the Flowchart</vt:lpstr>
      <vt:lpstr>Four Flowchart Structures</vt:lpstr>
      <vt:lpstr>Sequence Structure</vt:lpstr>
      <vt:lpstr>Decision Structure</vt:lpstr>
      <vt:lpstr>Decision Structure</vt:lpstr>
      <vt:lpstr>Decision Structure</vt:lpstr>
      <vt:lpstr>Decision Structure</vt:lpstr>
      <vt:lpstr>Decision Structure</vt:lpstr>
      <vt:lpstr>Repetition Structure</vt:lpstr>
      <vt:lpstr>Repetition Structure</vt:lpstr>
      <vt:lpstr>Repetition Structure</vt:lpstr>
      <vt:lpstr>Repetition Structure</vt:lpstr>
      <vt:lpstr>Controlling a Repetition Structure</vt:lpstr>
      <vt:lpstr>Controlling a Repetition Structure</vt:lpstr>
      <vt:lpstr>A Pre-Test Repetition Structure</vt:lpstr>
      <vt:lpstr>A Pre-Test Repetition Structure</vt:lpstr>
      <vt:lpstr>A Post-Test Repetition Structure</vt:lpstr>
      <vt:lpstr>A Post-Test Repetition Structure</vt:lpstr>
      <vt:lpstr>Connectors</vt:lpstr>
      <vt:lpstr>Connectors</vt:lpstr>
      <vt:lpstr>Combining Structures</vt:lpstr>
      <vt:lpstr>Combining Structures</vt:lpstr>
      <vt:lpstr>Review</vt:lpstr>
      <vt:lpstr>Answer</vt:lpstr>
      <vt:lpstr>Review</vt:lpstr>
      <vt:lpstr>Answer</vt:lpstr>
      <vt:lpstr>Review</vt:lpstr>
      <vt:lpstr>Answer</vt:lpstr>
      <vt:lpstr>Review</vt:lpstr>
      <vt:lpstr>Answer</vt:lpstr>
      <vt:lpstr>Review</vt:lpstr>
      <vt:lpstr>Answer</vt:lpstr>
      <vt:lpstr>Review</vt:lpstr>
      <vt:lpstr>Answer</vt:lpstr>
      <vt:lpstr>2. Exercise</vt:lpstr>
      <vt:lpstr>Exercise</vt:lpstr>
      <vt:lpstr> Answer</vt:lpstr>
      <vt:lpstr>Exercise</vt:lpstr>
      <vt:lpstr>Slide 51</vt:lpstr>
      <vt:lpstr>Exercise</vt:lpstr>
      <vt:lpstr>Slide 53</vt:lpstr>
      <vt:lpstr>Exercise</vt:lpstr>
      <vt:lpstr>Slide 55</vt:lpstr>
      <vt:lpstr>3. Pseudo-code</vt:lpstr>
      <vt:lpstr>Rules for Pseudo-code</vt:lpstr>
      <vt:lpstr>One Statement Per Line</vt:lpstr>
      <vt:lpstr>Capitalize Initial Keyword</vt:lpstr>
      <vt:lpstr>Indent to Show Hierarchy</vt:lpstr>
      <vt:lpstr>End Multiline Structures</vt:lpstr>
      <vt:lpstr>Language Independence</vt:lpstr>
      <vt:lpstr>The Selection Structure</vt:lpstr>
      <vt:lpstr>The Looping Structure</vt:lpstr>
      <vt:lpstr>WHILE / ENDWHILE</vt:lpstr>
      <vt:lpstr>REPEAT / UNTIL</vt:lpstr>
      <vt:lpstr>Working with Fields</vt:lpstr>
      <vt:lpstr>4. Exercise</vt:lpstr>
      <vt:lpstr>Exercise</vt:lpstr>
      <vt:lpstr>Slide 70</vt:lpstr>
      <vt:lpstr>Exercise</vt:lpstr>
      <vt:lpstr>Slide 72</vt:lpstr>
      <vt:lpstr>Exercise</vt:lpstr>
      <vt:lpstr>Slide 74</vt:lpstr>
      <vt:lpstr>Exercise</vt:lpstr>
      <vt:lpstr>Slide 76</vt:lpstr>
      <vt:lpstr>Slide 77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
  <cp:lastModifiedBy>eng.monie</cp:lastModifiedBy>
  <cp:revision>860</cp:revision>
  <dcterms:created xsi:type="dcterms:W3CDTF">2006-08-16T00:00:00Z</dcterms:created>
  <dcterms:modified xsi:type="dcterms:W3CDTF">2012-10-06T12:53:42Z</dcterms:modified>
</cp:coreProperties>
</file>